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1092" r:id="rId5"/>
    <p:sldId id="284" r:id="rId6"/>
    <p:sldId id="1015" r:id="rId7"/>
    <p:sldId id="1085" r:id="rId8"/>
    <p:sldId id="1087" r:id="rId9"/>
    <p:sldId id="1086" r:id="rId10"/>
    <p:sldId id="1032" r:id="rId11"/>
    <p:sldId id="1017" r:id="rId12"/>
    <p:sldId id="1090" r:id="rId13"/>
    <p:sldId id="1095" r:id="rId14"/>
    <p:sldId id="270" r:id="rId15"/>
    <p:sldId id="283" r:id="rId16"/>
    <p:sldId id="109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C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684A99-67D0-0120-DC20-5003853F09AC}" v="1025" dt="2025-12-15T20:48:00.6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51" autoAdjust="0"/>
  </p:normalViewPr>
  <p:slideViewPr>
    <p:cSldViewPr snapToGrid="0" snapToObjects="1">
      <p:cViewPr varScale="1">
        <p:scale>
          <a:sx n="78" d="100"/>
          <a:sy n="78" d="100"/>
        </p:scale>
        <p:origin x="1752" y="84"/>
      </p:cViewPr>
      <p:guideLst>
        <p:guide orient="horz" pos="2160"/>
        <p:guide pos="384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di Azer" userId="S::azer@remadeinstitute.org::ca8f57d2-f6f8-4c12-ab44-4d48cb35b26c" providerId="AD" clId="Web-{8C684A99-67D0-0120-DC20-5003853F09AC}"/>
    <pc:docChg chg="delSld modSld">
      <pc:chgData name="Magdi Azer" userId="S::azer@remadeinstitute.org::ca8f57d2-f6f8-4c12-ab44-4d48cb35b26c" providerId="AD" clId="Web-{8C684A99-67D0-0120-DC20-5003853F09AC}" dt="2025-12-15T20:47:57.404" v="818" actId="20577"/>
      <pc:docMkLst>
        <pc:docMk/>
      </pc:docMkLst>
      <pc:sldChg chg="del">
        <pc:chgData name="Magdi Azer" userId="S::azer@remadeinstitute.org::ca8f57d2-f6f8-4c12-ab44-4d48cb35b26c" providerId="AD" clId="Web-{8C684A99-67D0-0120-DC20-5003853F09AC}" dt="2025-12-15T20:25:34.651" v="634"/>
        <pc:sldMkLst>
          <pc:docMk/>
          <pc:sldMk cId="3434722314" sldId="268"/>
        </pc:sldMkLst>
      </pc:sldChg>
      <pc:sldChg chg="del">
        <pc:chgData name="Magdi Azer" userId="S::azer@remadeinstitute.org::ca8f57d2-f6f8-4c12-ab44-4d48cb35b26c" providerId="AD" clId="Web-{8C684A99-67D0-0120-DC20-5003853F09AC}" dt="2025-12-15T20:25:49.932" v="636"/>
        <pc:sldMkLst>
          <pc:docMk/>
          <pc:sldMk cId="3182341061" sldId="273"/>
        </pc:sldMkLst>
      </pc:sldChg>
      <pc:sldChg chg="modSp">
        <pc:chgData name="Magdi Azer" userId="S::azer@remadeinstitute.org::ca8f57d2-f6f8-4c12-ab44-4d48cb35b26c" providerId="AD" clId="Web-{8C684A99-67D0-0120-DC20-5003853F09AC}" dt="2025-12-15T20:31:22.089" v="711" actId="20577"/>
        <pc:sldMkLst>
          <pc:docMk/>
          <pc:sldMk cId="920139479" sldId="1015"/>
        </pc:sldMkLst>
        <pc:spChg chg="mod">
          <ac:chgData name="Magdi Azer" userId="S::azer@remadeinstitute.org::ca8f57d2-f6f8-4c12-ab44-4d48cb35b26c" providerId="AD" clId="Web-{8C684A99-67D0-0120-DC20-5003853F09AC}" dt="2025-12-15T20:31:22.089" v="711" actId="20577"/>
          <ac:spMkLst>
            <pc:docMk/>
            <pc:sldMk cId="920139479" sldId="1015"/>
            <ac:spMk id="2" creationId="{A3F96AD8-D6B9-42D9-83D1-7D3F2195A422}"/>
          </ac:spMkLst>
        </pc:spChg>
      </pc:sldChg>
      <pc:sldChg chg="modSp">
        <pc:chgData name="Magdi Azer" userId="S::azer@remadeinstitute.org::ca8f57d2-f6f8-4c12-ab44-4d48cb35b26c" providerId="AD" clId="Web-{8C684A99-67D0-0120-DC20-5003853F09AC}" dt="2025-12-15T20:29:48.526" v="694" actId="1076"/>
        <pc:sldMkLst>
          <pc:docMk/>
          <pc:sldMk cId="3959719100" sldId="1017"/>
        </pc:sldMkLst>
        <pc:spChg chg="mod">
          <ac:chgData name="Magdi Azer" userId="S::azer@remadeinstitute.org::ca8f57d2-f6f8-4c12-ab44-4d48cb35b26c" providerId="AD" clId="Web-{8C684A99-67D0-0120-DC20-5003853F09AC}" dt="2025-12-15T20:19:00.994" v="506" actId="20577"/>
          <ac:spMkLst>
            <pc:docMk/>
            <pc:sldMk cId="3959719100" sldId="1017"/>
            <ac:spMk id="2" creationId="{4F7D0D55-96B7-4A68-A978-AB017B3D052F}"/>
          </ac:spMkLst>
        </pc:spChg>
        <pc:spChg chg="mod">
          <ac:chgData name="Magdi Azer" userId="S::azer@remadeinstitute.org::ca8f57d2-f6f8-4c12-ab44-4d48cb35b26c" providerId="AD" clId="Web-{8C684A99-67D0-0120-DC20-5003853F09AC}" dt="2025-12-15T20:29:48.526" v="694" actId="1076"/>
          <ac:spMkLst>
            <pc:docMk/>
            <pc:sldMk cId="3959719100" sldId="1017"/>
            <ac:spMk id="3" creationId="{05FEE3DC-B493-41F0-9E78-CAA0FE10FD6F}"/>
          </ac:spMkLst>
        </pc:spChg>
        <pc:spChg chg="mod">
          <ac:chgData name="Magdi Azer" userId="S::azer@remadeinstitute.org::ca8f57d2-f6f8-4c12-ab44-4d48cb35b26c" providerId="AD" clId="Web-{8C684A99-67D0-0120-DC20-5003853F09AC}" dt="2025-12-15T20:29:36.401" v="693" actId="1076"/>
          <ac:spMkLst>
            <pc:docMk/>
            <pc:sldMk cId="3959719100" sldId="1017"/>
            <ac:spMk id="9" creationId="{ABA99FC3-21F1-40C9-AEC9-645AD8162846}"/>
          </ac:spMkLst>
        </pc:spChg>
      </pc:sldChg>
      <pc:sldChg chg="del">
        <pc:chgData name="Magdi Azer" userId="S::azer@remadeinstitute.org::ca8f57d2-f6f8-4c12-ab44-4d48cb35b26c" providerId="AD" clId="Web-{8C684A99-67D0-0120-DC20-5003853F09AC}" dt="2025-12-15T20:25:28.635" v="633"/>
        <pc:sldMkLst>
          <pc:docMk/>
          <pc:sldMk cId="2040605035" sldId="1031"/>
        </pc:sldMkLst>
      </pc:sldChg>
      <pc:sldChg chg="addSp delSp modSp">
        <pc:chgData name="Magdi Azer" userId="S::azer@remadeinstitute.org::ca8f57d2-f6f8-4c12-ab44-4d48cb35b26c" providerId="AD" clId="Web-{8C684A99-67D0-0120-DC20-5003853F09AC}" dt="2025-12-15T20:30:12.761" v="696" actId="1076"/>
        <pc:sldMkLst>
          <pc:docMk/>
          <pc:sldMk cId="2731919508" sldId="1032"/>
        </pc:sldMkLst>
        <pc:spChg chg="add mod">
          <ac:chgData name="Magdi Azer" userId="S::azer@remadeinstitute.org::ca8f57d2-f6f8-4c12-ab44-4d48cb35b26c" providerId="AD" clId="Web-{8C684A99-67D0-0120-DC20-5003853F09AC}" dt="2025-12-15T20:30:04.448" v="695" actId="1076"/>
          <ac:spMkLst>
            <pc:docMk/>
            <pc:sldMk cId="2731919508" sldId="1032"/>
            <ac:spMk id="3" creationId="{FD3787F3-A0B5-E1C8-F39D-C07CD805BD6A}"/>
          </ac:spMkLst>
        </pc:spChg>
        <pc:spChg chg="del mod">
          <ac:chgData name="Magdi Azer" userId="S::azer@remadeinstitute.org::ca8f57d2-f6f8-4c12-ab44-4d48cb35b26c" providerId="AD" clId="Web-{8C684A99-67D0-0120-DC20-5003853F09AC}" dt="2025-12-15T20:15:19.774" v="398"/>
          <ac:spMkLst>
            <pc:docMk/>
            <pc:sldMk cId="2731919508" sldId="1032"/>
            <ac:spMk id="4" creationId="{2F6CC75B-3447-4588-BA17-A82F4B796D4A}"/>
          </ac:spMkLst>
        </pc:spChg>
        <pc:spChg chg="mod">
          <ac:chgData name="Magdi Azer" userId="S::azer@remadeinstitute.org::ca8f57d2-f6f8-4c12-ab44-4d48cb35b26c" providerId="AD" clId="Web-{8C684A99-67D0-0120-DC20-5003853F09AC}" dt="2025-12-15T20:19:18.431" v="510" actId="20577"/>
          <ac:spMkLst>
            <pc:docMk/>
            <pc:sldMk cId="2731919508" sldId="1032"/>
            <ac:spMk id="6" creationId="{8B0390AA-4006-49C5-B0F9-40BA0EA930D0}"/>
          </ac:spMkLst>
        </pc:spChg>
        <pc:spChg chg="mod">
          <ac:chgData name="Magdi Azer" userId="S::azer@remadeinstitute.org::ca8f57d2-f6f8-4c12-ab44-4d48cb35b26c" providerId="AD" clId="Web-{8C684A99-67D0-0120-DC20-5003853F09AC}" dt="2025-12-15T20:30:12.761" v="696" actId="1076"/>
          <ac:spMkLst>
            <pc:docMk/>
            <pc:sldMk cId="2731919508" sldId="1032"/>
            <ac:spMk id="8" creationId="{9C3F97FC-FD14-4FED-AD2A-68024E30D03E}"/>
          </ac:spMkLst>
        </pc:spChg>
      </pc:sldChg>
      <pc:sldChg chg="addSp delSp modSp">
        <pc:chgData name="Magdi Azer" userId="S::azer@remadeinstitute.org::ca8f57d2-f6f8-4c12-ab44-4d48cb35b26c" providerId="AD" clId="Web-{8C684A99-67D0-0120-DC20-5003853F09AC}" dt="2025-12-15T20:47:57.404" v="818" actId="20577"/>
        <pc:sldMkLst>
          <pc:docMk/>
          <pc:sldMk cId="502200116" sldId="1086"/>
        </pc:sldMkLst>
        <pc:spChg chg="del mod">
          <ac:chgData name="Magdi Azer" userId="S::azer@remadeinstitute.org::ca8f57d2-f6f8-4c12-ab44-4d48cb35b26c" providerId="AD" clId="Web-{8C684A99-67D0-0120-DC20-5003853F09AC}" dt="2025-12-15T20:09:32.696" v="375"/>
          <ac:spMkLst>
            <pc:docMk/>
            <pc:sldMk cId="502200116" sldId="1086"/>
            <ac:spMk id="2" creationId="{FF7ECA76-A6ED-4EDE-B33F-CF0DAEFE2A0E}"/>
          </ac:spMkLst>
        </pc:spChg>
        <pc:spChg chg="add mod">
          <ac:chgData name="Magdi Azer" userId="S::azer@remadeinstitute.org::ca8f57d2-f6f8-4c12-ab44-4d48cb35b26c" providerId="AD" clId="Web-{8C684A99-67D0-0120-DC20-5003853F09AC}" dt="2025-12-15T20:30:28.839" v="698" actId="1076"/>
          <ac:spMkLst>
            <pc:docMk/>
            <pc:sldMk cId="502200116" sldId="1086"/>
            <ac:spMk id="4" creationId="{5F89B3BD-FDC3-1FD5-3EE3-C1E959730974}"/>
          </ac:spMkLst>
        </pc:spChg>
        <pc:spChg chg="mod">
          <ac:chgData name="Magdi Azer" userId="S::azer@remadeinstitute.org::ca8f57d2-f6f8-4c12-ab44-4d48cb35b26c" providerId="AD" clId="Web-{8C684A99-67D0-0120-DC20-5003853F09AC}" dt="2025-12-15T20:47:57.404" v="818" actId="20577"/>
          <ac:spMkLst>
            <pc:docMk/>
            <pc:sldMk cId="502200116" sldId="1086"/>
            <ac:spMk id="7" creationId="{4B88C9B9-9B7E-4D1C-9370-225859EE755B}"/>
          </ac:spMkLst>
        </pc:spChg>
        <pc:spChg chg="mod">
          <ac:chgData name="Magdi Azer" userId="S::azer@remadeinstitute.org::ca8f57d2-f6f8-4c12-ab44-4d48cb35b26c" providerId="AD" clId="Web-{8C684A99-67D0-0120-DC20-5003853F09AC}" dt="2025-12-15T20:30:22.620" v="697" actId="1076"/>
          <ac:spMkLst>
            <pc:docMk/>
            <pc:sldMk cId="502200116" sldId="1086"/>
            <ac:spMk id="9" creationId="{BF809884-1329-4E53-8142-89FB89A495C9}"/>
          </ac:spMkLst>
        </pc:spChg>
        <pc:spChg chg="del mod">
          <ac:chgData name="Magdi Azer" userId="S::azer@remadeinstitute.org::ca8f57d2-f6f8-4c12-ab44-4d48cb35b26c" providerId="AD" clId="Web-{8C684A99-67D0-0120-DC20-5003853F09AC}" dt="2025-12-15T20:09:21.649" v="372"/>
          <ac:spMkLst>
            <pc:docMk/>
            <pc:sldMk cId="502200116" sldId="1086"/>
            <ac:spMk id="10" creationId="{C63BAA87-429C-41A9-88DF-EB70830E6A0B}"/>
          </ac:spMkLst>
        </pc:spChg>
      </pc:sldChg>
      <pc:sldChg chg="addSp modSp">
        <pc:chgData name="Magdi Azer" userId="S::azer@remadeinstitute.org::ca8f57d2-f6f8-4c12-ab44-4d48cb35b26c" providerId="AD" clId="Web-{8C684A99-67D0-0120-DC20-5003853F09AC}" dt="2025-12-15T20:30:49.104" v="700" actId="1076"/>
        <pc:sldMkLst>
          <pc:docMk/>
          <pc:sldMk cId="2996890059" sldId="1087"/>
        </pc:sldMkLst>
        <pc:spChg chg="add mod">
          <ac:chgData name="Magdi Azer" userId="S::azer@remadeinstitute.org::ca8f57d2-f6f8-4c12-ab44-4d48cb35b26c" providerId="AD" clId="Web-{8C684A99-67D0-0120-DC20-5003853F09AC}" dt="2025-12-15T20:30:49.104" v="700" actId="1076"/>
          <ac:spMkLst>
            <pc:docMk/>
            <pc:sldMk cId="2996890059" sldId="1087"/>
            <ac:spMk id="3" creationId="{0D35C511-280F-95BA-CB15-667CDF02E518}"/>
          </ac:spMkLst>
        </pc:spChg>
        <pc:spChg chg="mod">
          <ac:chgData name="Magdi Azer" userId="S::azer@remadeinstitute.org::ca8f57d2-f6f8-4c12-ab44-4d48cb35b26c" providerId="AD" clId="Web-{8C684A99-67D0-0120-DC20-5003853F09AC}" dt="2025-12-15T20:19:33.103" v="518" actId="20577"/>
          <ac:spMkLst>
            <pc:docMk/>
            <pc:sldMk cId="2996890059" sldId="1087"/>
            <ac:spMk id="7" creationId="{4B88C9B9-9B7E-4D1C-9370-225859EE755B}"/>
          </ac:spMkLst>
        </pc:spChg>
        <pc:spChg chg="mod">
          <ac:chgData name="Magdi Azer" userId="S::azer@remadeinstitute.org::ca8f57d2-f6f8-4c12-ab44-4d48cb35b26c" providerId="AD" clId="Web-{8C684A99-67D0-0120-DC20-5003853F09AC}" dt="2025-12-15T20:30:42.854" v="699" actId="1076"/>
          <ac:spMkLst>
            <pc:docMk/>
            <pc:sldMk cId="2996890059" sldId="1087"/>
            <ac:spMk id="9" creationId="{BF809884-1329-4E53-8142-89FB89A495C9}"/>
          </ac:spMkLst>
        </pc:spChg>
      </pc:sldChg>
      <pc:sldChg chg="modSp">
        <pc:chgData name="Magdi Azer" userId="S::azer@remadeinstitute.org::ca8f57d2-f6f8-4c12-ab44-4d48cb35b26c" providerId="AD" clId="Web-{8C684A99-67D0-0120-DC20-5003853F09AC}" dt="2025-12-15T20:29:17.886" v="692" actId="1076"/>
        <pc:sldMkLst>
          <pc:docMk/>
          <pc:sldMk cId="765002939" sldId="1090"/>
        </pc:sldMkLst>
        <pc:spChg chg="mod">
          <ac:chgData name="Magdi Azer" userId="S::azer@remadeinstitute.org::ca8f57d2-f6f8-4c12-ab44-4d48cb35b26c" providerId="AD" clId="Web-{8C684A99-67D0-0120-DC20-5003853F09AC}" dt="2025-12-15T20:18:48.384" v="501" actId="20577"/>
          <ac:spMkLst>
            <pc:docMk/>
            <pc:sldMk cId="765002939" sldId="1090"/>
            <ac:spMk id="2" creationId="{4F7D0D55-96B7-4A68-A978-AB017B3D052F}"/>
          </ac:spMkLst>
        </pc:spChg>
        <pc:spChg chg="mod">
          <ac:chgData name="Magdi Azer" userId="S::azer@remadeinstitute.org::ca8f57d2-f6f8-4c12-ab44-4d48cb35b26c" providerId="AD" clId="Web-{8C684A99-67D0-0120-DC20-5003853F09AC}" dt="2025-12-15T20:29:10.979" v="691" actId="1076"/>
          <ac:spMkLst>
            <pc:docMk/>
            <pc:sldMk cId="765002939" sldId="1090"/>
            <ac:spMk id="5" creationId="{A6DD2F9F-71DD-4A70-A730-4BE4CA171383}"/>
          </ac:spMkLst>
        </pc:spChg>
        <pc:spChg chg="mod">
          <ac:chgData name="Magdi Azer" userId="S::azer@remadeinstitute.org::ca8f57d2-f6f8-4c12-ab44-4d48cb35b26c" providerId="AD" clId="Web-{8C684A99-67D0-0120-DC20-5003853F09AC}" dt="2025-12-15T20:29:17.886" v="692" actId="1076"/>
          <ac:spMkLst>
            <pc:docMk/>
            <pc:sldMk cId="765002939" sldId="1090"/>
            <ac:spMk id="6" creationId="{9D3B6CC9-0DF8-4CC1-8D91-14BA8E62DB3E}"/>
          </ac:spMkLst>
        </pc:spChg>
      </pc:sldChg>
      <pc:sldChg chg="addSp delSp modSp">
        <pc:chgData name="Magdi Azer" userId="S::azer@remadeinstitute.org::ca8f57d2-f6f8-4c12-ab44-4d48cb35b26c" providerId="AD" clId="Web-{8C684A99-67D0-0120-DC20-5003853F09AC}" dt="2025-12-15T20:44:03.216" v="795" actId="20577"/>
        <pc:sldMkLst>
          <pc:docMk/>
          <pc:sldMk cId="2085096430" sldId="1092"/>
        </pc:sldMkLst>
        <pc:spChg chg="mod">
          <ac:chgData name="Magdi Azer" userId="S::azer@remadeinstitute.org::ca8f57d2-f6f8-4c12-ab44-4d48cb35b26c" providerId="AD" clId="Web-{8C684A99-67D0-0120-DC20-5003853F09AC}" dt="2025-12-15T20:44:03.216" v="795" actId="20577"/>
          <ac:spMkLst>
            <pc:docMk/>
            <pc:sldMk cId="2085096430" sldId="1092"/>
            <ac:spMk id="2" creationId="{D6A801AF-A968-497A-83AE-C8992A9005B3}"/>
          </ac:spMkLst>
        </pc:spChg>
        <pc:spChg chg="mod">
          <ac:chgData name="Magdi Azer" userId="S::azer@remadeinstitute.org::ca8f57d2-f6f8-4c12-ab44-4d48cb35b26c" providerId="AD" clId="Web-{8C684A99-67D0-0120-DC20-5003853F09AC}" dt="2025-12-15T20:01:49.070" v="216" actId="20577"/>
          <ac:spMkLst>
            <pc:docMk/>
            <pc:sldMk cId="2085096430" sldId="1092"/>
            <ac:spMk id="3" creationId="{3527F10C-2A17-41F9-989C-99C4261488C9}"/>
          </ac:spMkLst>
        </pc:spChg>
        <pc:spChg chg="add del mod">
          <ac:chgData name="Magdi Azer" userId="S::azer@remadeinstitute.org::ca8f57d2-f6f8-4c12-ab44-4d48cb35b26c" providerId="AD" clId="Web-{8C684A99-67D0-0120-DC20-5003853F09AC}" dt="2025-12-15T20:01:36.586" v="214"/>
          <ac:spMkLst>
            <pc:docMk/>
            <pc:sldMk cId="2085096430" sldId="1092"/>
            <ac:spMk id="4" creationId="{98340DC0-BCCA-13CD-0CB5-8557FA67CB8E}"/>
          </ac:spMkLst>
        </pc:spChg>
      </pc:sldChg>
      <pc:sldChg chg="del">
        <pc:chgData name="Magdi Azer" userId="S::azer@remadeinstitute.org::ca8f57d2-f6f8-4c12-ab44-4d48cb35b26c" providerId="AD" clId="Web-{8C684A99-67D0-0120-DC20-5003853F09AC}" dt="2025-12-15T20:24:46.604" v="631"/>
        <pc:sldMkLst>
          <pc:docMk/>
          <pc:sldMk cId="2816728901" sldId="1094"/>
        </pc:sldMkLst>
      </pc:sldChg>
      <pc:sldChg chg="addSp delSp modSp">
        <pc:chgData name="Magdi Azer" userId="S::azer@remadeinstitute.org::ca8f57d2-f6f8-4c12-ab44-4d48cb35b26c" providerId="AD" clId="Web-{8C684A99-67D0-0120-DC20-5003853F09AC}" dt="2025-12-15T20:28:56.760" v="689" actId="1076"/>
        <pc:sldMkLst>
          <pc:docMk/>
          <pc:sldMk cId="795256258" sldId="1095"/>
        </pc:sldMkLst>
        <pc:spChg chg="add del mod">
          <ac:chgData name="Magdi Azer" userId="S::azer@remadeinstitute.org::ca8f57d2-f6f8-4c12-ab44-4d48cb35b26c" providerId="AD" clId="Web-{8C684A99-67D0-0120-DC20-5003853F09AC}" dt="2025-12-15T20:28:27.401" v="686"/>
          <ac:spMkLst>
            <pc:docMk/>
            <pc:sldMk cId="795256258" sldId="1095"/>
            <ac:spMk id="2" creationId="{52E8BDCB-D933-41F9-FF26-EA4B22D96C73}"/>
          </ac:spMkLst>
        </pc:spChg>
        <pc:spChg chg="add mod">
          <ac:chgData name="Magdi Azer" userId="S::azer@remadeinstitute.org::ca8f57d2-f6f8-4c12-ab44-4d48cb35b26c" providerId="AD" clId="Web-{8C684A99-67D0-0120-DC20-5003853F09AC}" dt="2025-12-15T20:28:51.182" v="688" actId="1076"/>
          <ac:spMkLst>
            <pc:docMk/>
            <pc:sldMk cId="795256258" sldId="1095"/>
            <ac:spMk id="4" creationId="{A91B67E6-9F7F-0DE9-0084-E3449B6D5B31}"/>
          </ac:spMkLst>
        </pc:spChg>
        <pc:spChg chg="mod">
          <ac:chgData name="Magdi Azer" userId="S::azer@remadeinstitute.org::ca8f57d2-f6f8-4c12-ab44-4d48cb35b26c" providerId="AD" clId="Web-{8C684A99-67D0-0120-DC20-5003853F09AC}" dt="2025-12-15T20:21:54.744" v="597" actId="20577"/>
          <ac:spMkLst>
            <pc:docMk/>
            <pc:sldMk cId="795256258" sldId="1095"/>
            <ac:spMk id="7" creationId="{4B88C9B9-9B7E-4D1C-9370-225859EE755B}"/>
          </ac:spMkLst>
        </pc:spChg>
        <pc:spChg chg="mod">
          <ac:chgData name="Magdi Azer" userId="S::azer@remadeinstitute.org::ca8f57d2-f6f8-4c12-ab44-4d48cb35b26c" providerId="AD" clId="Web-{8C684A99-67D0-0120-DC20-5003853F09AC}" dt="2025-12-15T20:28:56.760" v="689" actId="1076"/>
          <ac:spMkLst>
            <pc:docMk/>
            <pc:sldMk cId="795256258" sldId="1095"/>
            <ac:spMk id="9" creationId="{BF809884-1329-4E53-8142-89FB89A495C9}"/>
          </ac:spMkLst>
        </pc:spChg>
      </pc:sldChg>
      <pc:sldChg chg="del">
        <pc:chgData name="Magdi Azer" userId="S::azer@remadeinstitute.org::ca8f57d2-f6f8-4c12-ab44-4d48cb35b26c" providerId="AD" clId="Web-{8C684A99-67D0-0120-DC20-5003853F09AC}" dt="2025-12-15T20:25:53.323" v="637"/>
        <pc:sldMkLst>
          <pc:docMk/>
          <pc:sldMk cId="1923272949" sldId="1097"/>
        </pc:sldMkLst>
      </pc:sldChg>
      <pc:sldChg chg="del">
        <pc:chgData name="Magdi Azer" userId="S::azer@remadeinstitute.org::ca8f57d2-f6f8-4c12-ab44-4d48cb35b26c" providerId="AD" clId="Web-{8C684A99-67D0-0120-DC20-5003853F09AC}" dt="2025-12-15T20:25:12.635" v="632"/>
        <pc:sldMkLst>
          <pc:docMk/>
          <pc:sldMk cId="287027516" sldId="1099"/>
        </pc:sldMkLst>
      </pc:sldChg>
      <pc:sldChg chg="del">
        <pc:chgData name="Magdi Azer" userId="S::azer@remadeinstitute.org::ca8f57d2-f6f8-4c12-ab44-4d48cb35b26c" providerId="AD" clId="Web-{8C684A99-67D0-0120-DC20-5003853F09AC}" dt="2025-12-15T20:25:42.588" v="635"/>
        <pc:sldMkLst>
          <pc:docMk/>
          <pc:sldMk cId="2396021348" sldId="1100"/>
        </pc:sldMkLst>
      </pc:sldChg>
      <pc:sldChg chg="del">
        <pc:chgData name="Magdi Azer" userId="S::azer@remadeinstitute.org::ca8f57d2-f6f8-4c12-ab44-4d48cb35b26c" providerId="AD" clId="Web-{8C684A99-67D0-0120-DC20-5003853F09AC}" dt="2025-12-15T20:24:12.338" v="626"/>
        <pc:sldMkLst>
          <pc:docMk/>
          <pc:sldMk cId="1680536490" sldId="41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56146-AD78-654F-9D04-19D0CC762A53}" type="datetimeFigureOut">
              <a:rPr lang="en-US" smtClean="0"/>
              <a:t>12/15/2025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D0522B-9450-D342-B76A-9DBB45D86E59}" type="slidenum">
              <a:rPr lang="en-US" smtClean="0"/>
              <a:t>‹#›</a:t>
            </a:fld>
            <a:endParaRPr lang="en-US" dirty="0"/>
          </a:p>
        </p:txBody>
      </p:sp>
    </p:spTree>
    <p:extLst>
      <p:ext uri="{BB962C8B-B14F-4D97-AF65-F5344CB8AC3E}">
        <p14:creationId xmlns:p14="http://schemas.microsoft.com/office/powerpoint/2010/main" val="36981206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t>Summary of Prior Work (2 pages maximum) – What did you accomplish previously?</a:t>
            </a:r>
            <a:endParaRPr lang="en-US" dirty="0"/>
          </a:p>
          <a:p>
            <a:pPr algn="just"/>
            <a:r>
              <a:rPr lang="en-US" dirty="0"/>
              <a:t>Please provide a </a:t>
            </a:r>
            <a:r>
              <a:rPr lang="en-US" b="1" dirty="0"/>
              <a:t>two-page summary </a:t>
            </a:r>
            <a:r>
              <a:rPr lang="en-US" dirty="0"/>
              <a:t>of your prior or current REMADE-funded or independently-funded technology development efforts, describing (a) the problem you addressed, (b) the technical approach you followed (and the key technical elements of the approach), (c) the technology demonstrations you have conducted, (d) the results you achieved relative to the REMADE Institute TPMs, and (e) why you believe your technology has already attained TRL 6. </a:t>
            </a:r>
          </a:p>
          <a:p>
            <a:endParaRPr lang="en-US" dirty="0"/>
          </a:p>
          <a:p>
            <a:r>
              <a:rPr lang="en-US" b="1" i="1" dirty="0"/>
              <a:t>Summary of Proposed Work (4 pages maximum)</a:t>
            </a:r>
            <a:endParaRPr lang="en-US" dirty="0"/>
          </a:p>
          <a:p>
            <a:r>
              <a:rPr lang="en-US" b="1" i="1" dirty="0"/>
              <a:t>Technology Demonstration – What technology will you be demonstrating?</a:t>
            </a:r>
            <a:endParaRPr lang="en-US" dirty="0"/>
          </a:p>
          <a:p>
            <a:pPr algn="just"/>
            <a:r>
              <a:rPr lang="en-US" dirty="0"/>
              <a:t>Please provide a</a:t>
            </a:r>
            <a:r>
              <a:rPr lang="en-US" b="1" dirty="0"/>
              <a:t> </a:t>
            </a:r>
            <a:r>
              <a:rPr lang="en-US" dirty="0"/>
              <a:t>summary describing (a) how your proposed Technology DV&amp;V project extends your prior efforts, (b) what you will demonstrate with the supplemental funding, (c) the equipment, facilities, and feedstocks you will utilize for the demonstration and why they are more representative of an industrial environment than your prior work, (d) whether, and how, your team members have changed relative to your prior R&amp;D work, and (e) whether your team includes at least one industry partner who is guiding the project and supply chain stakeholders who would utilize the secondary feedstocks.</a:t>
            </a:r>
          </a:p>
          <a:p>
            <a:r>
              <a:rPr lang="en-US" b="1" i="1" dirty="0"/>
              <a:t>Technology Verification – What performance or financial targets must you meet?</a:t>
            </a:r>
            <a:endParaRPr lang="en-US" dirty="0"/>
          </a:p>
          <a:p>
            <a:pPr algn="just"/>
            <a:r>
              <a:rPr lang="en-US" dirty="0"/>
              <a:t>Please provide a summary explaining how you established the performance and financial targets your technology must meet for the supply chain to adopt your technology. Topics to discuss are: (a) who from the relevant supply chains your technology will impact has confirmed that the technology you will be demonstrating is relevant and valuable to their supply chain, (b) how you identified the performance and financial targets you must achieve, and (c) who has helped you quantify the economic, environmental (embodied-energy and lifecycle impacts), and increased secondary feedstock benefits you are claiming. If members of the supply chain or relevant stakeholders did not help you identify the performance and financial targets or quantify the benefits you are claiming, please explain how you determined them. If you have yet to establish the performance and financial targets, please explain how you intend to do so.</a:t>
            </a:r>
          </a:p>
          <a:p>
            <a:pPr algn="just"/>
            <a:endParaRPr lang="en-US" dirty="0"/>
          </a:p>
          <a:p>
            <a:pPr algn="just"/>
            <a:endParaRPr lang="en-US" dirty="0"/>
          </a:p>
          <a:p>
            <a:pPr algn="just"/>
            <a:r>
              <a:rPr lang="en-US" b="1" i="1" dirty="0"/>
              <a:t>Technology Validation – How will you quantify the performance/impacts of your work?</a:t>
            </a:r>
            <a:endParaRPr lang="en-US" dirty="0"/>
          </a:p>
          <a:p>
            <a:pPr algn="just"/>
            <a:r>
              <a:rPr lang="en-US" dirty="0"/>
              <a:t>Please provide a summary describing how you will validate the performance of the feedstocks or technology you will demonstrate. Topics to discuss are: (a) which technologies you will be validating relative to their performance and cost, (b) how you plan to evaluate the technical performance of the materials or technologies you will be demonstrating (and whether industry partners are involved in the evaluation) and (b) how you plan to quantify the economic and environmental (embodied energy and lifecycle impacts) performance and the increased use of secondary feedstock of the technology relative to your prior work. </a:t>
            </a:r>
            <a:endParaRPr lang="en-US" dirty="0">
              <a:ea typeface="Calibri"/>
              <a:cs typeface="Calibri"/>
            </a:endParaRPr>
          </a:p>
          <a:p>
            <a:r>
              <a:rPr lang="en-US" b="1" i="1" dirty="0"/>
              <a:t>Path for Technology Implementation and Commercialization &amp; Adoption Risks/Barriers – What else remains to be done, and what issues could inhibit technology adoption?</a:t>
            </a:r>
            <a:endParaRPr lang="en-US" dirty="0"/>
          </a:p>
          <a:p>
            <a:pPr algn="just"/>
            <a:r>
              <a:rPr lang="en-US" dirty="0"/>
              <a:t>Please provide a summary describing what steps must be taken at the end of the Technology DV&amp;V project to implement the technology in your industry. Topics to discuss are (a) what additional technology development or testing might need to be performed, (b) which supply chain organizations or stakeholders still would need to be engaged, (c) the most likely technology transition path into the supply chain, (d) how much additional investment would be required to implement or commercialize the technology, and (e) key risks and barriers that still might prevent technology adoption at the end of the project and how you would overcome them. Additionally, please discuss whether any industry partners on the team or entities from the broader supply chain have expressed interest in implementing or commercializing the technology or have committed to investing in further technology maturation.</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9D0522B-9450-D342-B76A-9DBB45D86E59}" type="slidenum">
              <a:rPr lang="en-US" smtClean="0"/>
              <a:t>6</a:t>
            </a:fld>
            <a:endParaRPr lang="en-US" dirty="0"/>
          </a:p>
        </p:txBody>
      </p:sp>
    </p:spTree>
    <p:extLst>
      <p:ext uri="{BB962C8B-B14F-4D97-AF65-F5344CB8AC3E}">
        <p14:creationId xmlns:p14="http://schemas.microsoft.com/office/powerpoint/2010/main" val="163184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A827D3-CB99-4E48-BE12-1D4CC0BC6CBE}"/>
              </a:ext>
            </a:extLst>
          </p:cNvPr>
          <p:cNvSpPr/>
          <p:nvPr userDrawn="1"/>
        </p:nvSpPr>
        <p:spPr>
          <a:xfrm>
            <a:off x="0" y="6287999"/>
            <a:ext cx="12192000" cy="20005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rPr>
              <a:t>Acknowledgment:</a:t>
            </a: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  “This material is based upon work supported by the U.S. Department of Energy’s Office of Energy Efficiency and Renewable Energy (EERE) under the Advanced Manufacturing Office Award Number DE-EE0007897.”</a:t>
            </a:r>
          </a:p>
        </p:txBody>
      </p:sp>
      <p:sp>
        <p:nvSpPr>
          <p:cNvPr id="6" name="Rectangle 5">
            <a:extLst>
              <a:ext uri="{FF2B5EF4-FFF2-40B4-BE49-F238E27FC236}">
                <a16:creationId xmlns:a16="http://schemas.microsoft.com/office/drawing/2014/main" id="{B9BE2EF3-C4BB-47D5-9CFB-612761CAE6B8}"/>
              </a:ext>
            </a:extLst>
          </p:cNvPr>
          <p:cNvSpPr/>
          <p:nvPr userDrawn="1"/>
        </p:nvSpPr>
        <p:spPr>
          <a:xfrm>
            <a:off x="0" y="6430288"/>
            <a:ext cx="12192000"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rPr>
              <a:t>Disclaimer:  </a:t>
            </a: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“This report was prepared as an account of work sponsored by an</a:t>
            </a:r>
            <a:r>
              <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p:txBody>
      </p:sp>
      <p:pic>
        <p:nvPicPr>
          <p:cNvPr id="2" name="Picture 1">
            <a:extLst>
              <a:ext uri="{FF2B5EF4-FFF2-40B4-BE49-F238E27FC236}">
                <a16:creationId xmlns:a16="http://schemas.microsoft.com/office/drawing/2014/main" id="{81AAC431-5EC6-4D5F-91A7-A4A09DE65693}"/>
              </a:ext>
            </a:extLst>
          </p:cNvPr>
          <p:cNvPicPr>
            <a:picLocks noChangeAspect="1"/>
          </p:cNvPicPr>
          <p:nvPr userDrawn="1"/>
        </p:nvPicPr>
        <p:blipFill rotWithShape="1">
          <a:blip r:embed="rId2"/>
          <a:srcRect l="23436" b="1723"/>
          <a:stretch/>
        </p:blipFill>
        <p:spPr>
          <a:xfrm>
            <a:off x="9486900" y="-1"/>
            <a:ext cx="2705100" cy="6858001"/>
          </a:xfrm>
          <a:prstGeom prst="rect">
            <a:avLst/>
          </a:prstGeom>
        </p:spPr>
      </p:pic>
      <p:sp>
        <p:nvSpPr>
          <p:cNvPr id="8" name="Rectangle 7">
            <a:extLst>
              <a:ext uri="{FF2B5EF4-FFF2-40B4-BE49-F238E27FC236}">
                <a16:creationId xmlns:a16="http://schemas.microsoft.com/office/drawing/2014/main" id="{14AEB404-5260-40A4-8ECC-E14A2612C135}"/>
              </a:ext>
            </a:extLst>
          </p:cNvPr>
          <p:cNvSpPr/>
          <p:nvPr userDrawn="1"/>
        </p:nvSpPr>
        <p:spPr>
          <a:xfrm>
            <a:off x="9372600" y="6430288"/>
            <a:ext cx="322072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Calibri" panose="020F0502020204030204"/>
                <a:ea typeface="+mn-ea"/>
                <a:cs typeface="+mn-cs"/>
              </a:rPr>
              <a:t>sumes any legal liability or responsibility for the accuracy, completeness,</a:t>
            </a:r>
            <a:br>
              <a:rPr kumimoji="0" lang="en-US" sz="7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en-US" sz="700" b="0" i="0" u="none" strike="noStrike" kern="1200" cap="none" spc="0" normalizeH="0" baseline="0" noProof="0" dirty="0">
                <a:ln>
                  <a:noFill/>
                </a:ln>
                <a:solidFill>
                  <a:schemeClr val="bg1"/>
                </a:solidFill>
                <a:effectLst/>
                <a:uLnTx/>
                <a:uFillTx/>
                <a:latin typeface="Calibri" panose="020F0502020204030204"/>
                <a:ea typeface="+mn-ea"/>
                <a:cs typeface="+mn-cs"/>
              </a:rPr>
              <a:t>or otherwise does not necessarily constitute or imply its endorsement</a:t>
            </a:r>
          </a:p>
        </p:txBody>
      </p:sp>
    </p:spTree>
    <p:extLst>
      <p:ext uri="{BB962C8B-B14F-4D97-AF65-F5344CB8AC3E}">
        <p14:creationId xmlns:p14="http://schemas.microsoft.com/office/powerpoint/2010/main" val="276962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58CCBE4-2131-4E6E-9BE9-A4F25B4F6947}"/>
              </a:ext>
            </a:extLst>
          </p:cNvPr>
          <p:cNvPicPr>
            <a:picLocks noChangeAspect="1"/>
          </p:cNvPicPr>
          <p:nvPr userDrawn="1"/>
        </p:nvPicPr>
        <p:blipFill rotWithShape="1">
          <a:blip r:embed="rId2"/>
          <a:srcRect b="12275"/>
          <a:stretch/>
        </p:blipFill>
        <p:spPr>
          <a:xfrm>
            <a:off x="0" y="0"/>
            <a:ext cx="12192000" cy="1076325"/>
          </a:xfrm>
          <a:prstGeom prst="rect">
            <a:avLst/>
          </a:prstGeom>
        </p:spPr>
      </p:pic>
      <p:sp>
        <p:nvSpPr>
          <p:cNvPr id="4" name="Rectangle 3">
            <a:extLst>
              <a:ext uri="{FF2B5EF4-FFF2-40B4-BE49-F238E27FC236}">
                <a16:creationId xmlns:a16="http://schemas.microsoft.com/office/drawing/2014/main" id="{9D6BBB64-CEF1-4855-8C95-00A502977443}"/>
              </a:ext>
            </a:extLst>
          </p:cNvPr>
          <p:cNvSpPr/>
          <p:nvPr userDrawn="1"/>
        </p:nvSpPr>
        <p:spPr>
          <a:xfrm>
            <a:off x="424961" y="6567588"/>
            <a:ext cx="1134207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Light" panose="020F0302020204030204"/>
                <a:ea typeface="+mn-ea"/>
                <a:cs typeface="+mn-cs"/>
              </a:rPr>
              <a:t>© 2022 Sustainable Manufacturing Innovation Alliance Corp. Funding provided by the U.S. Department of Energy’s Office of Energy Efficiency and Renewable Energy (EERE) under Advanced Manufacturing Office Award Number DE-EE0007897. ​</a:t>
            </a:r>
            <a:endParaRPr kumimoji="0" lang="en-US" sz="800" b="0" i="0" u="none" strike="noStrike" kern="1200" cap="none" spc="0" normalizeH="0" baseline="0" noProof="0" dirty="0">
              <a:ln>
                <a:noFill/>
              </a:ln>
              <a:solidFill>
                <a:srgbClr val="111111"/>
              </a:solidFill>
              <a:effectLst/>
              <a:uLnTx/>
              <a:uFillTx/>
              <a:latin typeface="Calibri Light" panose="020F0302020204030204"/>
              <a:ea typeface="+mn-ea"/>
              <a:cs typeface="+mn-cs"/>
            </a:endParaRPr>
          </a:p>
        </p:txBody>
      </p:sp>
      <p:sp>
        <p:nvSpPr>
          <p:cNvPr id="5" name="Text Placeholder 5">
            <a:extLst>
              <a:ext uri="{FF2B5EF4-FFF2-40B4-BE49-F238E27FC236}">
                <a16:creationId xmlns:a16="http://schemas.microsoft.com/office/drawing/2014/main" id="{993882AD-1C0B-4E77-98ED-EE47B6D270C8}"/>
              </a:ext>
            </a:extLst>
          </p:cNvPr>
          <p:cNvSpPr>
            <a:spLocks noGrp="1"/>
          </p:cNvSpPr>
          <p:nvPr>
            <p:ph type="body" sz="quarter" idx="10"/>
          </p:nvPr>
        </p:nvSpPr>
        <p:spPr>
          <a:xfrm>
            <a:off x="331788" y="128588"/>
            <a:ext cx="11631612" cy="854075"/>
          </a:xfrm>
        </p:spPr>
        <p:txBody>
          <a:bodyPr anchor="ctr"/>
          <a:lstStyle>
            <a:lvl1pPr marL="0" indent="0" algn="l">
              <a:buNone/>
              <a:defRPr>
                <a:solidFill>
                  <a:srgbClr val="FFFFFF"/>
                </a:solidFill>
              </a:defRPr>
            </a:lvl1pPr>
            <a:lvl2pPr marL="4572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a:t>
            </a:r>
          </a:p>
        </p:txBody>
      </p:sp>
      <p:sp>
        <p:nvSpPr>
          <p:cNvPr id="7" name="TextBox 6">
            <a:extLst>
              <a:ext uri="{FF2B5EF4-FFF2-40B4-BE49-F238E27FC236}">
                <a16:creationId xmlns:a16="http://schemas.microsoft.com/office/drawing/2014/main" id="{62650C7F-EE88-4ABF-8ADF-E32F774490DE}"/>
              </a:ext>
            </a:extLst>
          </p:cNvPr>
          <p:cNvSpPr txBox="1"/>
          <p:nvPr userDrawn="1"/>
        </p:nvSpPr>
        <p:spPr>
          <a:xfrm>
            <a:off x="3047999" y="6375312"/>
            <a:ext cx="6096000" cy="246221"/>
          </a:xfrm>
          <a:prstGeom prst="rect">
            <a:avLst/>
          </a:prstGeom>
          <a:noFill/>
        </p:spPr>
        <p:txBody>
          <a:bodyPr wrap="square">
            <a:spAutoFit/>
          </a:bodyPr>
          <a:lstStyle/>
          <a:p>
            <a:pPr algn="ctr"/>
            <a:r>
              <a:rPr lang="en-US" sz="1000" dirty="0">
                <a:solidFill>
                  <a:schemeClr val="bg1">
                    <a:lumMod val="65000"/>
                  </a:schemeClr>
                </a:solidFill>
              </a:rPr>
              <a:t>This document does not contain any proprietary information</a:t>
            </a:r>
          </a:p>
        </p:txBody>
      </p:sp>
    </p:spTree>
    <p:extLst>
      <p:ext uri="{BB962C8B-B14F-4D97-AF65-F5344CB8AC3E}">
        <p14:creationId xmlns:p14="http://schemas.microsoft.com/office/powerpoint/2010/main" val="218987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55E36C-A3B2-489F-9EC8-4CFAC796D7DE}"/>
              </a:ext>
            </a:extLst>
          </p:cNvPr>
          <p:cNvPicPr>
            <a:picLocks noChangeAspect="1"/>
          </p:cNvPicPr>
          <p:nvPr userDrawn="1"/>
        </p:nvPicPr>
        <p:blipFill rotWithShape="1">
          <a:blip r:embed="rId2"/>
          <a:srcRect b="12275"/>
          <a:stretch/>
        </p:blipFill>
        <p:spPr>
          <a:xfrm>
            <a:off x="0" y="0"/>
            <a:ext cx="12192000" cy="1076325"/>
          </a:xfrm>
          <a:prstGeom prst="rect">
            <a:avLst/>
          </a:prstGeom>
        </p:spPr>
      </p:pic>
      <p:sp>
        <p:nvSpPr>
          <p:cNvPr id="11" name="Rectangle 10">
            <a:extLst>
              <a:ext uri="{FF2B5EF4-FFF2-40B4-BE49-F238E27FC236}">
                <a16:creationId xmlns:a16="http://schemas.microsoft.com/office/drawing/2014/main" id="{CB7D9A74-1E98-4F44-B2C1-01A15B32D569}"/>
              </a:ext>
            </a:extLst>
          </p:cNvPr>
          <p:cNvSpPr/>
          <p:nvPr userDrawn="1"/>
        </p:nvSpPr>
        <p:spPr>
          <a:xfrm>
            <a:off x="424961" y="6656488"/>
            <a:ext cx="11342077" cy="215444"/>
          </a:xfrm>
          <a:prstGeom prst="rect">
            <a:avLst/>
          </a:prstGeom>
        </p:spPr>
        <p:txBody>
          <a:bodyPr wrap="square">
            <a:spAutoFit/>
          </a:bodyPr>
          <a:lstStyle/>
          <a:p>
            <a:pPr algn="ctr"/>
            <a:r>
              <a:rPr lang="en-US" sz="800" b="0" i="0" u="none" strike="noStrike" dirty="0">
                <a:solidFill>
                  <a:srgbClr val="000000"/>
                </a:solidFill>
                <a:effectLst/>
                <a:latin typeface="+mj-lt"/>
              </a:rPr>
              <a:t>© 2022 Sustainable Manufacturing Innovation Alliance Corp. Funding provided by the U.S. Department of Energy’s Office of Energy Efficiency and Renewable Energy (EERE) under Advanced Manufacturing Office Award Number DE-EE0007897. </a:t>
            </a:r>
            <a:r>
              <a:rPr lang="en-US" sz="800" b="0" i="0" dirty="0">
                <a:solidFill>
                  <a:srgbClr val="000000"/>
                </a:solidFill>
                <a:effectLst/>
                <a:latin typeface="+mj-lt"/>
              </a:rPr>
              <a:t>​</a:t>
            </a:r>
            <a:endParaRPr lang="en-US" sz="800" dirty="0">
              <a:latin typeface="+mj-lt"/>
            </a:endParaRPr>
          </a:p>
        </p:txBody>
      </p:sp>
      <p:pic>
        <p:nvPicPr>
          <p:cNvPr id="12" name="Picture 11">
            <a:extLst>
              <a:ext uri="{FF2B5EF4-FFF2-40B4-BE49-F238E27FC236}">
                <a16:creationId xmlns:a16="http://schemas.microsoft.com/office/drawing/2014/main" id="{86857D1D-C67D-4F82-BBCC-DC7A8781C0D3}"/>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rcRect/>
          <a:stretch/>
        </p:blipFill>
        <p:spPr>
          <a:xfrm>
            <a:off x="10744746" y="6167955"/>
            <a:ext cx="1329489" cy="577650"/>
          </a:xfrm>
          <a:prstGeom prst="rect">
            <a:avLst/>
          </a:prstGeom>
        </p:spPr>
      </p:pic>
      <p:sp>
        <p:nvSpPr>
          <p:cNvPr id="19" name="TextBox 18">
            <a:extLst>
              <a:ext uri="{FF2B5EF4-FFF2-40B4-BE49-F238E27FC236}">
                <a16:creationId xmlns:a16="http://schemas.microsoft.com/office/drawing/2014/main" id="{14F6D319-9240-4841-AC95-10F7ED1F0E84}"/>
              </a:ext>
            </a:extLst>
          </p:cNvPr>
          <p:cNvSpPr txBox="1"/>
          <p:nvPr userDrawn="1"/>
        </p:nvSpPr>
        <p:spPr>
          <a:xfrm>
            <a:off x="3048761" y="6530161"/>
            <a:ext cx="6094476" cy="215444"/>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rPr>
              <a:t>This slide does not contain any proprietary information.</a:t>
            </a:r>
          </a:p>
        </p:txBody>
      </p:sp>
      <p:sp>
        <p:nvSpPr>
          <p:cNvPr id="6" name="Text Placeholder 5">
            <a:extLst>
              <a:ext uri="{FF2B5EF4-FFF2-40B4-BE49-F238E27FC236}">
                <a16:creationId xmlns:a16="http://schemas.microsoft.com/office/drawing/2014/main" id="{FC57CB9B-1334-408A-A57E-41E08D492D33}"/>
              </a:ext>
            </a:extLst>
          </p:cNvPr>
          <p:cNvSpPr>
            <a:spLocks noGrp="1"/>
          </p:cNvSpPr>
          <p:nvPr>
            <p:ph type="body" sz="quarter" idx="10"/>
          </p:nvPr>
        </p:nvSpPr>
        <p:spPr>
          <a:xfrm>
            <a:off x="331788" y="128588"/>
            <a:ext cx="11631612" cy="854075"/>
          </a:xfrm>
        </p:spPr>
        <p:txBody>
          <a:bodyPr anchor="ctr"/>
          <a:lstStyle>
            <a:lvl1pPr marL="0" indent="0" algn="l">
              <a:buNone/>
              <a:defRPr>
                <a:solidFill>
                  <a:srgbClr val="FFFFFF"/>
                </a:solidFill>
              </a:defRPr>
            </a:lvl1pPr>
            <a:lvl2pPr marL="4572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a:t>
            </a:r>
          </a:p>
        </p:txBody>
      </p:sp>
    </p:spTree>
    <p:extLst>
      <p:ext uri="{BB962C8B-B14F-4D97-AF65-F5344CB8AC3E}">
        <p14:creationId xmlns:p14="http://schemas.microsoft.com/office/powerpoint/2010/main" val="295771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lestone Example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58CCBE4-2131-4E6E-9BE9-A4F25B4F6947}"/>
              </a:ext>
            </a:extLst>
          </p:cNvPr>
          <p:cNvPicPr>
            <a:picLocks noChangeAspect="1"/>
          </p:cNvPicPr>
          <p:nvPr userDrawn="1"/>
        </p:nvPicPr>
        <p:blipFill rotWithShape="1">
          <a:blip r:embed="rId2"/>
          <a:srcRect r="67266" b="30389"/>
          <a:stretch/>
        </p:blipFill>
        <p:spPr>
          <a:xfrm>
            <a:off x="0" y="0"/>
            <a:ext cx="3990975" cy="854075"/>
          </a:xfrm>
          <a:prstGeom prst="rect">
            <a:avLst/>
          </a:prstGeom>
        </p:spPr>
      </p:pic>
      <p:sp>
        <p:nvSpPr>
          <p:cNvPr id="4" name="Rectangle 3">
            <a:extLst>
              <a:ext uri="{FF2B5EF4-FFF2-40B4-BE49-F238E27FC236}">
                <a16:creationId xmlns:a16="http://schemas.microsoft.com/office/drawing/2014/main" id="{9D6BBB64-CEF1-4855-8C95-00A502977443}"/>
              </a:ext>
            </a:extLst>
          </p:cNvPr>
          <p:cNvSpPr/>
          <p:nvPr userDrawn="1"/>
        </p:nvSpPr>
        <p:spPr>
          <a:xfrm>
            <a:off x="424961" y="6567588"/>
            <a:ext cx="1134207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Light" panose="020F0302020204030204"/>
                <a:ea typeface="+mn-ea"/>
                <a:cs typeface="+mn-cs"/>
              </a:rPr>
              <a:t>© 2022 Sustainable Manufacturing Innovation Alliance Corp. Funding provided by the U.S. Department of Energy’s Office of Energy Efficiency and Renewable Energy (EERE) under Advanced Manufacturing Office Award Number DE-EE0007897. ​</a:t>
            </a:r>
            <a:endParaRPr kumimoji="0" lang="en-US" sz="800" b="0" i="0" u="none" strike="noStrike" kern="1200" cap="none" spc="0" normalizeH="0" baseline="0" noProof="0" dirty="0">
              <a:ln>
                <a:noFill/>
              </a:ln>
              <a:solidFill>
                <a:srgbClr val="111111"/>
              </a:solidFill>
              <a:effectLst/>
              <a:uLnTx/>
              <a:uFillTx/>
              <a:latin typeface="Calibri Light" panose="020F0302020204030204"/>
              <a:ea typeface="+mn-ea"/>
              <a:cs typeface="+mn-cs"/>
            </a:endParaRPr>
          </a:p>
        </p:txBody>
      </p:sp>
      <p:sp>
        <p:nvSpPr>
          <p:cNvPr id="5" name="Text Placeholder 5">
            <a:extLst>
              <a:ext uri="{FF2B5EF4-FFF2-40B4-BE49-F238E27FC236}">
                <a16:creationId xmlns:a16="http://schemas.microsoft.com/office/drawing/2014/main" id="{993882AD-1C0B-4E77-98ED-EE47B6D270C8}"/>
              </a:ext>
            </a:extLst>
          </p:cNvPr>
          <p:cNvSpPr>
            <a:spLocks noGrp="1"/>
          </p:cNvSpPr>
          <p:nvPr>
            <p:ph type="body" sz="quarter" idx="10"/>
          </p:nvPr>
        </p:nvSpPr>
        <p:spPr>
          <a:xfrm>
            <a:off x="331788" y="128588"/>
            <a:ext cx="11631612" cy="854075"/>
          </a:xfrm>
        </p:spPr>
        <p:txBody>
          <a:bodyPr anchor="ctr"/>
          <a:lstStyle>
            <a:lvl1pPr marL="0" indent="0" algn="l">
              <a:buNone/>
              <a:defRPr>
                <a:solidFill>
                  <a:srgbClr val="FFFFFF"/>
                </a:solidFill>
              </a:defRPr>
            </a:lvl1pPr>
            <a:lvl2pPr marL="4572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a:t>
            </a:r>
          </a:p>
        </p:txBody>
      </p:sp>
      <p:sp>
        <p:nvSpPr>
          <p:cNvPr id="7" name="TextBox 6">
            <a:extLst>
              <a:ext uri="{FF2B5EF4-FFF2-40B4-BE49-F238E27FC236}">
                <a16:creationId xmlns:a16="http://schemas.microsoft.com/office/drawing/2014/main" id="{62650C7F-EE88-4ABF-8ADF-E32F774490DE}"/>
              </a:ext>
            </a:extLst>
          </p:cNvPr>
          <p:cNvSpPr txBox="1"/>
          <p:nvPr userDrawn="1"/>
        </p:nvSpPr>
        <p:spPr>
          <a:xfrm>
            <a:off x="3047999" y="6375312"/>
            <a:ext cx="6096000" cy="246221"/>
          </a:xfrm>
          <a:prstGeom prst="rect">
            <a:avLst/>
          </a:prstGeom>
          <a:noFill/>
        </p:spPr>
        <p:txBody>
          <a:bodyPr wrap="square">
            <a:spAutoFit/>
          </a:bodyPr>
          <a:lstStyle/>
          <a:p>
            <a:pPr algn="ctr"/>
            <a:r>
              <a:rPr lang="en-US" sz="1000" dirty="0">
                <a:solidFill>
                  <a:schemeClr val="bg1">
                    <a:lumMod val="65000"/>
                  </a:schemeClr>
                </a:solidFill>
              </a:rPr>
              <a:t>This document does not contain any proprietary information</a:t>
            </a:r>
          </a:p>
        </p:txBody>
      </p:sp>
    </p:spTree>
    <p:extLst>
      <p:ext uri="{BB962C8B-B14F-4D97-AF65-F5344CB8AC3E}">
        <p14:creationId xmlns:p14="http://schemas.microsoft.com/office/powerpoint/2010/main" val="425801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CFD68B-1AAF-44DA-B6FE-7755FC3599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7DF65A7A-E6B1-4D41-A3B3-6EC46F2DB3A0}"/>
              </a:ext>
            </a:extLst>
          </p:cNvPr>
          <p:cNvSpPr/>
          <p:nvPr userDrawn="1"/>
        </p:nvSpPr>
        <p:spPr>
          <a:xfrm>
            <a:off x="424961" y="6567588"/>
            <a:ext cx="1134207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Light" panose="020F0302020204030204"/>
                <a:ea typeface="+mn-ea"/>
                <a:cs typeface="+mn-cs"/>
              </a:rPr>
              <a:t>© 2022 Sustainable Manufacturing Innovation Alliance Corp. Funding provided by the U.S. Department of Energy’s Office of Energy Efficiency and Renewable Energy (EERE) under Advanced Manufacturing Office Award Number DE-EE0007897. ​</a:t>
            </a:r>
            <a:endParaRPr kumimoji="0" lang="en-US" sz="800" b="0" i="0" u="none" strike="noStrike" kern="1200" cap="none" spc="0" normalizeH="0" baseline="0" noProof="0" dirty="0">
              <a:ln>
                <a:noFill/>
              </a:ln>
              <a:solidFill>
                <a:srgbClr val="111111"/>
              </a:solidFill>
              <a:effectLst/>
              <a:uLnTx/>
              <a:uFillTx/>
              <a:latin typeface="Calibri Light" panose="020F0302020204030204"/>
              <a:ea typeface="+mn-ea"/>
              <a:cs typeface="+mn-cs"/>
            </a:endParaRPr>
          </a:p>
        </p:txBody>
      </p:sp>
      <p:pic>
        <p:nvPicPr>
          <p:cNvPr id="11" name="Picture 10">
            <a:extLst>
              <a:ext uri="{FF2B5EF4-FFF2-40B4-BE49-F238E27FC236}">
                <a16:creationId xmlns:a16="http://schemas.microsoft.com/office/drawing/2014/main" id="{68726A1B-1B96-406B-8A29-1BEF3ACE7E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1226926"/>
          </a:xfrm>
          <a:prstGeom prst="rect">
            <a:avLst/>
          </a:prstGeom>
        </p:spPr>
      </p:pic>
      <p:sp>
        <p:nvSpPr>
          <p:cNvPr id="12" name="Text Placeholder 5">
            <a:extLst>
              <a:ext uri="{FF2B5EF4-FFF2-40B4-BE49-F238E27FC236}">
                <a16:creationId xmlns:a16="http://schemas.microsoft.com/office/drawing/2014/main" id="{C50443D2-38F2-4FC4-B659-416533D12F31}"/>
              </a:ext>
            </a:extLst>
          </p:cNvPr>
          <p:cNvSpPr>
            <a:spLocks noGrp="1"/>
          </p:cNvSpPr>
          <p:nvPr>
            <p:ph type="body" sz="quarter" idx="10"/>
          </p:nvPr>
        </p:nvSpPr>
        <p:spPr>
          <a:xfrm>
            <a:off x="331788" y="128588"/>
            <a:ext cx="11631612" cy="854075"/>
          </a:xfrm>
        </p:spPr>
        <p:txBody>
          <a:bodyPr anchor="ctr"/>
          <a:lstStyle>
            <a:lvl1pPr marL="0" indent="0" algn="l">
              <a:buNone/>
              <a:defRPr>
                <a:solidFill>
                  <a:schemeClr val="bg1"/>
                </a:solidFill>
              </a:defRPr>
            </a:lvl1pPr>
            <a:lvl2pPr marL="4572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a:t>
            </a:r>
          </a:p>
        </p:txBody>
      </p:sp>
    </p:spTree>
    <p:extLst>
      <p:ext uri="{BB962C8B-B14F-4D97-AF65-F5344CB8AC3E}">
        <p14:creationId xmlns:p14="http://schemas.microsoft.com/office/powerpoint/2010/main" val="51688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9685024-E395-4A58-BA81-90377436AE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0"/>
            <a:ext cx="12192000" cy="6857990"/>
          </a:xfrm>
          <a:prstGeom prst="rect">
            <a:avLst/>
          </a:prstGeom>
        </p:spPr>
      </p:pic>
      <p:sp>
        <p:nvSpPr>
          <p:cNvPr id="23" name="Rectangle 22">
            <a:extLst>
              <a:ext uri="{FF2B5EF4-FFF2-40B4-BE49-F238E27FC236}">
                <a16:creationId xmlns:a16="http://schemas.microsoft.com/office/drawing/2014/main" id="{3EBF89BD-4871-4D30-9628-ECBFB3E81447}"/>
              </a:ext>
            </a:extLst>
          </p:cNvPr>
          <p:cNvSpPr/>
          <p:nvPr userDrawn="1"/>
        </p:nvSpPr>
        <p:spPr>
          <a:xfrm>
            <a:off x="424961" y="6567588"/>
            <a:ext cx="1134207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Light" panose="020F0302020204030204"/>
                <a:ea typeface="+mn-ea"/>
                <a:cs typeface="+mn-cs"/>
              </a:rPr>
              <a:t>© 2022 Sustainable Manufacturing Innovation Alliance Corp. Funding provided by the U.S. Department of Energy’s Office of Energy Efficiency and Renewable Energy (EERE) under Advanced Manufacturing Office Award Number DE-EE0007897. ​</a:t>
            </a:r>
          </a:p>
        </p:txBody>
      </p:sp>
    </p:spTree>
    <p:extLst>
      <p:ext uri="{BB962C8B-B14F-4D97-AF65-F5344CB8AC3E}">
        <p14:creationId xmlns:p14="http://schemas.microsoft.com/office/powerpoint/2010/main" val="224531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Qu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55E36C-A3B2-489F-9EC8-4CFAC796D7DE}"/>
              </a:ext>
            </a:extLst>
          </p:cNvPr>
          <p:cNvPicPr>
            <a:picLocks noChangeAspect="1"/>
          </p:cNvPicPr>
          <p:nvPr userDrawn="1"/>
        </p:nvPicPr>
        <p:blipFill rotWithShape="1">
          <a:blip r:embed="rId2"/>
          <a:srcRect b="12275"/>
          <a:stretch/>
        </p:blipFill>
        <p:spPr>
          <a:xfrm>
            <a:off x="0" y="0"/>
            <a:ext cx="12192000" cy="1076325"/>
          </a:xfrm>
          <a:prstGeom prst="rect">
            <a:avLst/>
          </a:prstGeom>
        </p:spPr>
      </p:pic>
      <p:sp>
        <p:nvSpPr>
          <p:cNvPr id="11" name="Rectangle 10">
            <a:extLst>
              <a:ext uri="{FF2B5EF4-FFF2-40B4-BE49-F238E27FC236}">
                <a16:creationId xmlns:a16="http://schemas.microsoft.com/office/drawing/2014/main" id="{CB7D9A74-1E98-4F44-B2C1-01A15B32D569}"/>
              </a:ext>
            </a:extLst>
          </p:cNvPr>
          <p:cNvSpPr/>
          <p:nvPr userDrawn="1"/>
        </p:nvSpPr>
        <p:spPr>
          <a:xfrm>
            <a:off x="424961" y="6656488"/>
            <a:ext cx="11342077" cy="215444"/>
          </a:xfrm>
          <a:prstGeom prst="rect">
            <a:avLst/>
          </a:prstGeom>
        </p:spPr>
        <p:txBody>
          <a:bodyPr wrap="square">
            <a:spAutoFit/>
          </a:bodyPr>
          <a:lstStyle/>
          <a:p>
            <a:pPr algn="ctr"/>
            <a:r>
              <a:rPr lang="en-US" sz="800" b="0" i="0" u="none" strike="noStrike" dirty="0">
                <a:solidFill>
                  <a:srgbClr val="000000"/>
                </a:solidFill>
                <a:effectLst/>
                <a:latin typeface="+mj-lt"/>
              </a:rPr>
              <a:t>© 2022 Sustainable Manufacturing Innovation Alliance Corp. Funding provided by the U.S. Department of Energy’s Office of Energy Efficiency and Renewable Energy (EERE) under Advanced Manufacturing Office Award Number DE-EE0007897. </a:t>
            </a:r>
            <a:r>
              <a:rPr lang="en-US" sz="800" b="0" i="0" dirty="0">
                <a:solidFill>
                  <a:srgbClr val="000000"/>
                </a:solidFill>
                <a:effectLst/>
                <a:latin typeface="+mj-lt"/>
              </a:rPr>
              <a:t>​</a:t>
            </a:r>
            <a:endParaRPr lang="en-US" sz="800" dirty="0">
              <a:latin typeface="+mj-lt"/>
            </a:endParaRPr>
          </a:p>
        </p:txBody>
      </p:sp>
      <p:pic>
        <p:nvPicPr>
          <p:cNvPr id="12" name="Picture 11">
            <a:extLst>
              <a:ext uri="{FF2B5EF4-FFF2-40B4-BE49-F238E27FC236}">
                <a16:creationId xmlns:a16="http://schemas.microsoft.com/office/drawing/2014/main" id="{86857D1D-C67D-4F82-BBCC-DC7A8781C0D3}"/>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rcRect/>
          <a:stretch/>
        </p:blipFill>
        <p:spPr>
          <a:xfrm>
            <a:off x="10744746" y="6167955"/>
            <a:ext cx="1329489" cy="577650"/>
          </a:xfrm>
          <a:prstGeom prst="rect">
            <a:avLst/>
          </a:prstGeom>
        </p:spPr>
      </p:pic>
      <p:sp>
        <p:nvSpPr>
          <p:cNvPr id="19" name="TextBox 18">
            <a:extLst>
              <a:ext uri="{FF2B5EF4-FFF2-40B4-BE49-F238E27FC236}">
                <a16:creationId xmlns:a16="http://schemas.microsoft.com/office/drawing/2014/main" id="{14F6D319-9240-4841-AC95-10F7ED1F0E84}"/>
              </a:ext>
            </a:extLst>
          </p:cNvPr>
          <p:cNvSpPr txBox="1"/>
          <p:nvPr userDrawn="1"/>
        </p:nvSpPr>
        <p:spPr>
          <a:xfrm>
            <a:off x="3048761" y="6530161"/>
            <a:ext cx="6094476" cy="215444"/>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rPr>
              <a:t>This slide does not contain any proprietary information.</a:t>
            </a:r>
          </a:p>
        </p:txBody>
      </p:sp>
    </p:spTree>
    <p:extLst>
      <p:ext uri="{BB962C8B-B14F-4D97-AF65-F5344CB8AC3E}">
        <p14:creationId xmlns:p14="http://schemas.microsoft.com/office/powerpoint/2010/main" val="181945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55E36C-A3B2-489F-9EC8-4CFAC796D7DE}"/>
              </a:ext>
            </a:extLst>
          </p:cNvPr>
          <p:cNvPicPr>
            <a:picLocks noChangeAspect="1"/>
          </p:cNvPicPr>
          <p:nvPr/>
        </p:nvPicPr>
        <p:blipFill rotWithShape="1">
          <a:blip r:embed="rId2"/>
          <a:srcRect b="12275"/>
          <a:stretch/>
        </p:blipFill>
        <p:spPr>
          <a:xfrm>
            <a:off x="0" y="0"/>
            <a:ext cx="12192000" cy="1076325"/>
          </a:xfrm>
          <a:prstGeom prst="rect">
            <a:avLst/>
          </a:prstGeom>
        </p:spPr>
      </p:pic>
      <p:sp>
        <p:nvSpPr>
          <p:cNvPr id="7" name="Text Placeholder 5">
            <a:extLst>
              <a:ext uri="{FF2B5EF4-FFF2-40B4-BE49-F238E27FC236}">
                <a16:creationId xmlns:a16="http://schemas.microsoft.com/office/drawing/2014/main" id="{92B103C8-32DE-4139-B363-2E9C58BD009B}"/>
              </a:ext>
            </a:extLst>
          </p:cNvPr>
          <p:cNvSpPr>
            <a:spLocks noGrp="1"/>
          </p:cNvSpPr>
          <p:nvPr>
            <p:ph type="body" sz="quarter" idx="10"/>
          </p:nvPr>
        </p:nvSpPr>
        <p:spPr>
          <a:xfrm>
            <a:off x="331788" y="128588"/>
            <a:ext cx="11631612" cy="854075"/>
          </a:xfrm>
        </p:spPr>
        <p:txBody>
          <a:bodyPr anchor="ctr"/>
          <a:lstStyle>
            <a:lvl1pPr marL="0" indent="0" algn="l">
              <a:buNone/>
              <a:defRPr>
                <a:solidFill>
                  <a:srgbClr val="FFFFFF"/>
                </a:solidFill>
              </a:defRPr>
            </a:lvl1pPr>
            <a:lvl2pPr marL="4572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4" name="Rectangle 3">
            <a:extLst>
              <a:ext uri="{FF2B5EF4-FFF2-40B4-BE49-F238E27FC236}">
                <a16:creationId xmlns:a16="http://schemas.microsoft.com/office/drawing/2014/main" id="{0AC7F0E1-7E6F-44AC-B500-079983C11E61}"/>
              </a:ext>
            </a:extLst>
          </p:cNvPr>
          <p:cNvSpPr/>
          <p:nvPr userDrawn="1"/>
        </p:nvSpPr>
        <p:spPr>
          <a:xfrm>
            <a:off x="445057" y="6567588"/>
            <a:ext cx="11342077" cy="215444"/>
          </a:xfrm>
          <a:prstGeom prst="rect">
            <a:avLst/>
          </a:prstGeom>
        </p:spPr>
        <p:txBody>
          <a:bodyPr wrap="square">
            <a:spAutoFit/>
          </a:bodyPr>
          <a:lstStyle/>
          <a:p>
            <a:pPr algn="ctr"/>
            <a:r>
              <a:rPr lang="en-US" sz="800" b="0" i="0" u="none" strike="noStrike" dirty="0">
                <a:solidFill>
                  <a:srgbClr val="000000"/>
                </a:solidFill>
                <a:effectLst/>
                <a:latin typeface="+mj-lt"/>
              </a:rPr>
              <a:t>© 2022 Sustainable Manufacturing Innovation Alliance Corp. Funding provided by the U.S. Department of Energy’s Office of Energy Efficiency and Renewable Energy (EERE) under Advanced Manufacturing Office Award Number DE-EE0007897. </a:t>
            </a:r>
            <a:r>
              <a:rPr lang="en-US" sz="800" b="0" i="0" dirty="0">
                <a:solidFill>
                  <a:srgbClr val="000000"/>
                </a:solidFill>
                <a:effectLst/>
                <a:latin typeface="+mj-lt"/>
              </a:rPr>
              <a:t>​</a:t>
            </a:r>
            <a:endParaRPr lang="en-US" sz="800" dirty="0">
              <a:latin typeface="+mj-lt"/>
            </a:endParaRPr>
          </a:p>
        </p:txBody>
      </p:sp>
    </p:spTree>
    <p:extLst>
      <p:ext uri="{BB962C8B-B14F-4D97-AF65-F5344CB8AC3E}">
        <p14:creationId xmlns:p14="http://schemas.microsoft.com/office/powerpoint/2010/main" val="37517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6CAF0D-BBC9-47DF-B9D2-BB0BC6EB8854}" type="datetime1">
              <a:rPr lang="en-US" smtClean="0"/>
              <a:t>12/15/2025</a:t>
            </a:fld>
            <a:endParaRPr lang="en-US" dirty="0"/>
          </a:p>
        </p:txBody>
      </p:sp>
      <p:sp>
        <p:nvSpPr>
          <p:cNvPr id="4" name="Footer Placeholder 3"/>
          <p:cNvSpPr>
            <a:spLocks noGrp="1"/>
          </p:cNvSpPr>
          <p:nvPr>
            <p:ph type="ftr" sz="quarter" idx="11"/>
          </p:nvPr>
        </p:nvSpPr>
        <p:spPr/>
        <p:txBody>
          <a:bodyPr/>
          <a:lstStyle/>
          <a:p>
            <a:r>
              <a:rPr lang="en-US" dirty="0"/>
              <a:t>This document does not contain any proprietary information</a:t>
            </a:r>
          </a:p>
        </p:txBody>
      </p:sp>
      <p:sp>
        <p:nvSpPr>
          <p:cNvPr id="5" name="Slide Number Placeholder 4"/>
          <p:cNvSpPr>
            <a:spLocks noGrp="1"/>
          </p:cNvSpPr>
          <p:nvPr>
            <p:ph type="sldNum" sz="quarter" idx="12"/>
          </p:nvPr>
        </p:nvSpPr>
        <p:spPr/>
        <p:txBody>
          <a:bodyPr/>
          <a:lstStyle/>
          <a:p>
            <a:fld id="{F408E572-0EE3-464A-A9B0-75DA6C408D4B}" type="slidenum">
              <a:rPr lang="en-US" smtClean="0"/>
              <a:t>‹#›</a:t>
            </a:fld>
            <a:endParaRPr lang="en-US" dirty="0"/>
          </a:p>
        </p:txBody>
      </p:sp>
    </p:spTree>
    <p:extLst>
      <p:ext uri="{BB962C8B-B14F-4D97-AF65-F5344CB8AC3E}">
        <p14:creationId xmlns:p14="http://schemas.microsoft.com/office/powerpoint/2010/main" val="102597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2FF515-75A9-4CEE-AEF9-7230B59C7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39DD90-F364-49CB-815A-02CFAD5EA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EBA50-E7DD-4B04-8621-545A363959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A7AFA-FF95-45F6-B241-F30BD3EDD8E7}" type="datetime1">
              <a:rPr lang="en-US" smtClean="0"/>
              <a:t>12/15/2025</a:t>
            </a:fld>
            <a:endParaRPr lang="en-US" dirty="0"/>
          </a:p>
        </p:txBody>
      </p:sp>
      <p:sp>
        <p:nvSpPr>
          <p:cNvPr id="5" name="Footer Placeholder 4">
            <a:extLst>
              <a:ext uri="{FF2B5EF4-FFF2-40B4-BE49-F238E27FC236}">
                <a16:creationId xmlns:a16="http://schemas.microsoft.com/office/drawing/2014/main" id="{225E206E-A67E-4A56-A4F6-F47690E5DD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This slide does not contain any proprietary information.</a:t>
            </a:r>
          </a:p>
        </p:txBody>
      </p:sp>
      <p:sp>
        <p:nvSpPr>
          <p:cNvPr id="6" name="Slide Number Placeholder 5">
            <a:extLst>
              <a:ext uri="{FF2B5EF4-FFF2-40B4-BE49-F238E27FC236}">
                <a16:creationId xmlns:a16="http://schemas.microsoft.com/office/drawing/2014/main" id="{49AEEB99-CA64-4204-B760-61F2C9D64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B9F19-CBA3-459F-8F4E-688D51189457}" type="slidenum">
              <a:rPr lang="en-US" smtClean="0"/>
              <a:t>‹#›</a:t>
            </a:fld>
            <a:endParaRPr lang="en-US" dirty="0"/>
          </a:p>
        </p:txBody>
      </p:sp>
    </p:spTree>
    <p:extLst>
      <p:ext uri="{BB962C8B-B14F-4D97-AF65-F5344CB8AC3E}">
        <p14:creationId xmlns:p14="http://schemas.microsoft.com/office/powerpoint/2010/main" val="1996621743"/>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75" r:id="rId4"/>
    <p:sldLayoutId id="2147483672" r:id="rId5"/>
    <p:sldLayoutId id="2147483670" r:id="rId6"/>
    <p:sldLayoutId id="2147483676" r:id="rId7"/>
    <p:sldLayoutId id="2147483677" r:id="rId8"/>
    <p:sldLayoutId id="2147483678"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A801AF-A968-497A-83AE-C8992A9005B3}"/>
              </a:ext>
            </a:extLst>
          </p:cNvPr>
          <p:cNvSpPr>
            <a:spLocks noGrp="1"/>
          </p:cNvSpPr>
          <p:nvPr>
            <p:ph idx="1"/>
          </p:nvPr>
        </p:nvSpPr>
        <p:spPr>
          <a:xfrm>
            <a:off x="72025" y="1251284"/>
            <a:ext cx="12121018" cy="5307515"/>
          </a:xfrm>
        </p:spPr>
        <p:txBody>
          <a:bodyPr vert="horz" lIns="91440" tIns="45720" rIns="91440" bIns="45720" rtlCol="0" anchor="t">
            <a:noAutofit/>
          </a:bodyPr>
          <a:lstStyle/>
          <a:p>
            <a:pPr>
              <a:spcBef>
                <a:spcPts val="0"/>
              </a:spcBef>
              <a:spcAft>
                <a:spcPts val="1200"/>
              </a:spcAft>
            </a:pPr>
            <a:r>
              <a:rPr lang="en-US" sz="1600" dirty="0"/>
              <a:t>This document contains the slides required as part of the proposal package.</a:t>
            </a:r>
            <a:endParaRPr lang="en-US" sz="1600" dirty="0">
              <a:ea typeface="Calibri"/>
              <a:cs typeface="Calibri"/>
            </a:endParaRPr>
          </a:p>
          <a:p>
            <a:pPr>
              <a:spcBef>
                <a:spcPts val="0"/>
              </a:spcBef>
              <a:spcAft>
                <a:spcPts val="1200"/>
              </a:spcAft>
            </a:pPr>
            <a:r>
              <a:rPr lang="en-US" sz="1600" dirty="0"/>
              <a:t>There are two reasons REMADE asks proposal teams to prepare PowerPoint presentations. First, these presentations allow proposal teams to provide additional details that could not be discussed fully within the six-page limit for the Concept Paper. Second, proposal teams are being asked to make oral presentations to the Merit Review Panels, and this template allows each team to cover the same material during their presentation, ensuring consistency.</a:t>
            </a:r>
          </a:p>
          <a:p>
            <a:pPr>
              <a:spcBef>
                <a:spcPts val="0"/>
              </a:spcBef>
              <a:spcAft>
                <a:spcPts val="1200"/>
              </a:spcAft>
            </a:pPr>
            <a:r>
              <a:rPr lang="en-US" sz="1600" dirty="0"/>
              <a:t>The Merit Review Panels may also identify questions they would like a proposal team to answer during this presentation. Proposers will be given these questions before their presentations to allow them time to prepare their answers.</a:t>
            </a:r>
          </a:p>
          <a:p>
            <a:pPr>
              <a:spcBef>
                <a:spcPts val="0"/>
              </a:spcBef>
              <a:spcAft>
                <a:spcPts val="1200"/>
              </a:spcAft>
            </a:pPr>
            <a:r>
              <a:rPr lang="en-US" sz="1600" dirty="0"/>
              <a:t>Following the submission of the Concept Paper, SOPO, and Budget, teams selected by the merit review panel will be asked to give a 20-minute overview of their project using the slides in this template</a:t>
            </a:r>
          </a:p>
          <a:p>
            <a:pPr>
              <a:spcBef>
                <a:spcPts val="0"/>
              </a:spcBef>
            </a:pPr>
            <a:r>
              <a:rPr lang="en-US" sz="1600" dirty="0"/>
              <a:t>Each presentation should be self-contained and answer the following questions:</a:t>
            </a:r>
            <a:endParaRPr lang="en-US" sz="1600" dirty="0">
              <a:ea typeface="Calibri"/>
              <a:cs typeface="Calibri"/>
            </a:endParaRPr>
          </a:p>
          <a:p>
            <a:pPr lvl="1">
              <a:spcBef>
                <a:spcPts val="0"/>
              </a:spcBef>
            </a:pPr>
            <a:r>
              <a:rPr lang="en-US" sz="1600" dirty="0"/>
              <a:t>What did you accomplish on your prior or current REMADE-funded project, or a project you completed independent of REMADE?</a:t>
            </a:r>
          </a:p>
          <a:p>
            <a:pPr lvl="1">
              <a:spcBef>
                <a:spcPts val="0"/>
              </a:spcBef>
            </a:pPr>
            <a:r>
              <a:rPr lang="en-US" sz="1600" dirty="0"/>
              <a:t>How does the project you are proposing extend your prior efforts, and what will you demonstrate with the supplemental funding?</a:t>
            </a:r>
          </a:p>
          <a:p>
            <a:pPr lvl="1">
              <a:spcBef>
                <a:spcPts val="0"/>
              </a:spcBef>
            </a:pPr>
            <a:r>
              <a:rPr lang="en-US" sz="1600" dirty="0"/>
              <a:t>What performance or financial targets must your technology meet for the supply chain to adopt your technology?</a:t>
            </a:r>
          </a:p>
          <a:p>
            <a:pPr lvl="1">
              <a:spcBef>
                <a:spcPts val="0"/>
              </a:spcBef>
            </a:pPr>
            <a:r>
              <a:rPr lang="en-US" sz="1600" dirty="0"/>
              <a:t>How did you identify those performance or financial targets?</a:t>
            </a:r>
          </a:p>
          <a:p>
            <a:pPr lvl="1">
              <a:spcBef>
                <a:spcPts val="0"/>
              </a:spcBef>
            </a:pPr>
            <a:r>
              <a:rPr lang="en-US" sz="1600" dirty="0"/>
              <a:t>How do you intend to quantify the performance and financial impacts of your work?</a:t>
            </a:r>
          </a:p>
          <a:p>
            <a:pPr lvl="1">
              <a:spcBef>
                <a:spcPts val="0"/>
              </a:spcBef>
            </a:pPr>
            <a:r>
              <a:rPr lang="en-US" sz="1600" dirty="0"/>
              <a:t>What work will still need to be performed at the end of your project before it is ready for implementation?</a:t>
            </a:r>
          </a:p>
          <a:p>
            <a:pPr lvl="1">
              <a:spcBef>
                <a:spcPts val="0"/>
              </a:spcBef>
            </a:pPr>
            <a:r>
              <a:rPr lang="en-US" sz="1600" dirty="0"/>
              <a:t>What key risks and barriers might still prevent technology adoption at the end of the project, and how would you overcome them?</a:t>
            </a:r>
          </a:p>
          <a:p>
            <a:pPr lvl="1">
              <a:spcBef>
                <a:spcPts val="0"/>
              </a:spcBef>
              <a:spcAft>
                <a:spcPts val="1200"/>
              </a:spcAft>
            </a:pPr>
            <a:r>
              <a:rPr lang="en-US" sz="1600" dirty="0"/>
              <a:t>What are the TPM impacts for this project</a:t>
            </a:r>
          </a:p>
          <a:p>
            <a:pPr>
              <a:spcBef>
                <a:spcPts val="0"/>
              </a:spcBef>
              <a:spcAft>
                <a:spcPts val="1200"/>
              </a:spcAft>
            </a:pPr>
            <a:r>
              <a:rPr lang="en-US" sz="1600" dirty="0">
                <a:solidFill>
                  <a:srgbClr val="FF0000"/>
                </a:solidFill>
                <a:ea typeface="Calibri"/>
                <a:cs typeface="Calibri"/>
              </a:rPr>
              <a:t>Proposal teams have the freedom to determine how best to highlight their technology and cover the topics of interest in 16 slides.</a:t>
            </a:r>
          </a:p>
          <a:p>
            <a:pPr>
              <a:spcBef>
                <a:spcPts val="0"/>
              </a:spcBef>
              <a:spcAft>
                <a:spcPts val="1200"/>
              </a:spcAft>
            </a:pPr>
            <a:r>
              <a:rPr lang="en-US" sz="1600" dirty="0">
                <a:solidFill>
                  <a:srgbClr val="111111"/>
                </a:solidFill>
                <a:ea typeface="Calibri"/>
                <a:cs typeface="Calibri"/>
              </a:rPr>
              <a:t>The time allotted for each presentation is 20 minutes, which will be followed by 10 minutes of Q&amp;A. </a:t>
            </a:r>
          </a:p>
        </p:txBody>
      </p:sp>
      <p:sp>
        <p:nvSpPr>
          <p:cNvPr id="3" name="Text Placeholder 2">
            <a:extLst>
              <a:ext uri="{FF2B5EF4-FFF2-40B4-BE49-F238E27FC236}">
                <a16:creationId xmlns:a16="http://schemas.microsoft.com/office/drawing/2014/main" id="{3527F10C-2A17-41F9-989C-99C4261488C9}"/>
              </a:ext>
            </a:extLst>
          </p:cNvPr>
          <p:cNvSpPr>
            <a:spLocks noGrp="1"/>
          </p:cNvSpPr>
          <p:nvPr>
            <p:ph type="body" sz="quarter" idx="10"/>
          </p:nvPr>
        </p:nvSpPr>
        <p:spPr/>
        <p:txBody>
          <a:bodyPr/>
          <a:lstStyle/>
          <a:p>
            <a:r>
              <a:rPr lang="en-US" dirty="0"/>
              <a:t>Template for RFP 76 Presentations</a:t>
            </a:r>
          </a:p>
        </p:txBody>
      </p:sp>
    </p:spTree>
    <p:extLst>
      <p:ext uri="{BB962C8B-B14F-4D97-AF65-F5344CB8AC3E}">
        <p14:creationId xmlns:p14="http://schemas.microsoft.com/office/powerpoint/2010/main" val="20850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88C9B9-9B7E-4D1C-9370-225859EE755B}"/>
              </a:ext>
            </a:extLst>
          </p:cNvPr>
          <p:cNvSpPr>
            <a:spLocks noGrp="1"/>
          </p:cNvSpPr>
          <p:nvPr>
            <p:ph type="body" sz="quarter" idx="10"/>
          </p:nvPr>
        </p:nvSpPr>
        <p:spPr/>
        <p:txBody>
          <a:bodyPr>
            <a:normAutofit fontScale="92500" lnSpcReduction="20000"/>
          </a:bodyPr>
          <a:lstStyle/>
          <a:p>
            <a:r>
              <a:rPr lang="en-US" dirty="0"/>
              <a:t>Path for Technology Implementation and Commercialization</a:t>
            </a:r>
          </a:p>
          <a:p>
            <a:r>
              <a:rPr lang="en-US" i="1" dirty="0">
                <a:ea typeface="Calibri"/>
                <a:cs typeface="Calibri"/>
              </a:rPr>
              <a:t>What else remains to be done, and what issues could inhibit technology adoption?</a:t>
            </a:r>
          </a:p>
        </p:txBody>
      </p:sp>
      <p:sp>
        <p:nvSpPr>
          <p:cNvPr id="9" name="TextBox 8">
            <a:extLst>
              <a:ext uri="{FF2B5EF4-FFF2-40B4-BE49-F238E27FC236}">
                <a16:creationId xmlns:a16="http://schemas.microsoft.com/office/drawing/2014/main" id="{BF809884-1329-4E53-8142-89FB89A495C9}"/>
              </a:ext>
            </a:extLst>
          </p:cNvPr>
          <p:cNvSpPr txBox="1"/>
          <p:nvPr/>
        </p:nvSpPr>
        <p:spPr>
          <a:xfrm>
            <a:off x="605425" y="1463040"/>
            <a:ext cx="10972800" cy="2616101"/>
          </a:xfrm>
          <a:prstGeom prst="rect">
            <a:avLst/>
          </a:prstGeom>
          <a:noFill/>
        </p:spPr>
        <p:txBody>
          <a:bodyPr wrap="square" lIns="91440" tIns="45720" rIns="91440" bIns="45720" rtlCol="0" anchor="t">
            <a:spAutoFit/>
          </a:bodyPr>
          <a:lstStyle/>
          <a:p>
            <a:pPr marL="171450" indent="-171450">
              <a:spcAft>
                <a:spcPts val="1200"/>
              </a:spcAft>
              <a:buFont typeface="Arial"/>
              <a:buChar char="•"/>
            </a:pPr>
            <a:r>
              <a:rPr lang="en-US" dirty="0"/>
              <a:t>Describe the steps that must be taken at the end of the Technology DV&amp;V project to implement the technology in your industry. Specify whether additional technology development or testing might need to be performed, how much additional investment would be required to implement or commercialize the technology.</a:t>
            </a:r>
            <a:endParaRPr lang="en-US" dirty="0">
              <a:ea typeface="Calibri"/>
              <a:cs typeface="Calibri"/>
            </a:endParaRPr>
          </a:p>
          <a:p>
            <a:pPr marL="171450" indent="-171450">
              <a:spcAft>
                <a:spcPts val="1200"/>
              </a:spcAft>
              <a:buFont typeface="Arial"/>
              <a:buChar char="•"/>
            </a:pPr>
            <a:r>
              <a:rPr lang="en-US" dirty="0">
                <a:effectLst/>
                <a:ea typeface="Calibri"/>
                <a:cs typeface="Calibri"/>
              </a:rPr>
              <a:t>Identify the </a:t>
            </a:r>
            <a:r>
              <a:rPr lang="en-US" dirty="0">
                <a:ea typeface="Calibri"/>
                <a:cs typeface="Calibri"/>
              </a:rPr>
              <a:t>most likely </a:t>
            </a:r>
            <a:r>
              <a:rPr lang="en-US" dirty="0">
                <a:effectLst/>
                <a:ea typeface="Calibri"/>
                <a:cs typeface="Calibri"/>
              </a:rPr>
              <a:t>technology </a:t>
            </a:r>
            <a:r>
              <a:rPr lang="en-US" dirty="0">
                <a:ea typeface="Calibri"/>
                <a:cs typeface="Calibri"/>
              </a:rPr>
              <a:t>transition path into the supply chain and the key risks </a:t>
            </a:r>
            <a:r>
              <a:rPr lang="en-US" dirty="0">
                <a:effectLst/>
                <a:ea typeface="Calibri"/>
                <a:cs typeface="Calibri"/>
              </a:rPr>
              <a:t>and </a:t>
            </a:r>
            <a:r>
              <a:rPr lang="en-US" dirty="0">
                <a:ea typeface="Calibri"/>
                <a:cs typeface="Calibri"/>
              </a:rPr>
              <a:t>barriers that still might prevent technology adoption at the end </a:t>
            </a:r>
            <a:r>
              <a:rPr lang="en-US" dirty="0">
                <a:effectLst/>
                <a:ea typeface="Calibri"/>
                <a:cs typeface="Calibri"/>
              </a:rPr>
              <a:t>of the </a:t>
            </a:r>
            <a:r>
              <a:rPr lang="en-US" dirty="0">
                <a:ea typeface="Calibri"/>
                <a:cs typeface="Calibri"/>
              </a:rPr>
              <a:t>project and how you intend to overcome them</a:t>
            </a:r>
            <a:r>
              <a:rPr lang="en-US" dirty="0">
                <a:effectLst/>
                <a:ea typeface="Calibri"/>
                <a:cs typeface="Calibri"/>
              </a:rPr>
              <a:t>.</a:t>
            </a:r>
            <a:endParaRPr lang="en-US" dirty="0">
              <a:ea typeface="Calibri"/>
              <a:cs typeface="Calibri"/>
            </a:endParaRPr>
          </a:p>
          <a:p>
            <a:pPr marL="171450" indent="-171450">
              <a:spcAft>
                <a:spcPts val="1200"/>
              </a:spcAft>
              <a:buFont typeface="Arial"/>
              <a:buChar char="•"/>
            </a:pPr>
            <a:r>
              <a:rPr lang="en-US" dirty="0"/>
              <a:t>Explain whether any industry partners on the team or entities from the broader supply chain have expressed interest in implementing or commercializing the technology or have committed to investing in further technology maturation. </a:t>
            </a:r>
            <a:endParaRPr lang="en-US" dirty="0">
              <a:ea typeface="Calibri" panose="020F0502020204030204"/>
              <a:cs typeface="Calibri" panose="020F0502020204030204"/>
            </a:endParaRPr>
          </a:p>
        </p:txBody>
      </p:sp>
      <p:sp>
        <p:nvSpPr>
          <p:cNvPr id="4" name="TextBox 3">
            <a:extLst>
              <a:ext uri="{FF2B5EF4-FFF2-40B4-BE49-F238E27FC236}">
                <a16:creationId xmlns:a16="http://schemas.microsoft.com/office/drawing/2014/main" id="{A91B67E6-9F7F-0DE9-0084-E3449B6D5B31}"/>
              </a:ext>
            </a:extLst>
          </p:cNvPr>
          <p:cNvSpPr txBox="1"/>
          <p:nvPr/>
        </p:nvSpPr>
        <p:spPr>
          <a:xfrm>
            <a:off x="960329" y="6081380"/>
            <a:ext cx="10278263" cy="369332"/>
          </a:xfrm>
          <a:prstGeom prst="rect">
            <a:avLst/>
          </a:prstGeom>
          <a:noFill/>
        </p:spPr>
        <p:txBody>
          <a:bodyPr wrap="none" rtlCol="0">
            <a:spAutoFit/>
          </a:bodyPr>
          <a:lstStyle/>
          <a:p>
            <a:r>
              <a:rPr lang="en-US" dirty="0"/>
              <a:t>Rather than regurgitating what you wrote earlier, use graphics wherever possible to answer these questions.</a:t>
            </a:r>
          </a:p>
        </p:txBody>
      </p:sp>
    </p:spTree>
    <p:extLst>
      <p:ext uri="{BB962C8B-B14F-4D97-AF65-F5344CB8AC3E}">
        <p14:creationId xmlns:p14="http://schemas.microsoft.com/office/powerpoint/2010/main" val="795256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E2DE037-860A-44B9-9BEC-32865D821BB2}"/>
              </a:ext>
            </a:extLst>
          </p:cNvPr>
          <p:cNvSpPr>
            <a:spLocks noGrp="1"/>
          </p:cNvSpPr>
          <p:nvPr>
            <p:ph type="body" sz="quarter" idx="10"/>
          </p:nvPr>
        </p:nvSpPr>
        <p:spPr/>
        <p:txBody>
          <a:bodyPr/>
          <a:lstStyle/>
          <a:p>
            <a:r>
              <a:rPr lang="en-US" dirty="0"/>
              <a:t>Project Budget and Cost-share</a:t>
            </a:r>
          </a:p>
        </p:txBody>
      </p:sp>
      <p:graphicFrame>
        <p:nvGraphicFramePr>
          <p:cNvPr id="2" name="Table 1">
            <a:extLst>
              <a:ext uri="{FF2B5EF4-FFF2-40B4-BE49-F238E27FC236}">
                <a16:creationId xmlns:a16="http://schemas.microsoft.com/office/drawing/2014/main" id="{10E679CC-B60C-42F1-A8F3-A08CA7E63393}"/>
              </a:ext>
            </a:extLst>
          </p:cNvPr>
          <p:cNvGraphicFramePr>
            <a:graphicFrameLocks noGrp="1"/>
          </p:cNvGraphicFramePr>
          <p:nvPr>
            <p:extLst>
              <p:ext uri="{D42A27DB-BD31-4B8C-83A1-F6EECF244321}">
                <p14:modId xmlns:p14="http://schemas.microsoft.com/office/powerpoint/2010/main" val="2930234093"/>
              </p:ext>
            </p:extLst>
          </p:nvPr>
        </p:nvGraphicFramePr>
        <p:xfrm>
          <a:off x="2280920" y="1628977"/>
          <a:ext cx="7630160" cy="4499483"/>
        </p:xfrm>
        <a:graphic>
          <a:graphicData uri="http://schemas.openxmlformats.org/drawingml/2006/table">
            <a:tbl>
              <a:tblPr firstRow="1" firstCol="1" bandRow="1">
                <a:tableStyleId>{5C22544A-7EE6-4342-B048-85BDC9FD1C3A}</a:tableStyleId>
              </a:tblPr>
              <a:tblGrid>
                <a:gridCol w="1587500">
                  <a:extLst>
                    <a:ext uri="{9D8B030D-6E8A-4147-A177-3AD203B41FA5}">
                      <a16:colId xmlns:a16="http://schemas.microsoft.com/office/drawing/2014/main" val="3525592047"/>
                    </a:ext>
                  </a:extLst>
                </a:gridCol>
                <a:gridCol w="1371600">
                  <a:extLst>
                    <a:ext uri="{9D8B030D-6E8A-4147-A177-3AD203B41FA5}">
                      <a16:colId xmlns:a16="http://schemas.microsoft.com/office/drawing/2014/main" val="288694942"/>
                    </a:ext>
                  </a:extLst>
                </a:gridCol>
                <a:gridCol w="1371600">
                  <a:extLst>
                    <a:ext uri="{9D8B030D-6E8A-4147-A177-3AD203B41FA5}">
                      <a16:colId xmlns:a16="http://schemas.microsoft.com/office/drawing/2014/main" val="111067180"/>
                    </a:ext>
                  </a:extLst>
                </a:gridCol>
                <a:gridCol w="1371600">
                  <a:extLst>
                    <a:ext uri="{9D8B030D-6E8A-4147-A177-3AD203B41FA5}">
                      <a16:colId xmlns:a16="http://schemas.microsoft.com/office/drawing/2014/main" val="1708209581"/>
                    </a:ext>
                  </a:extLst>
                </a:gridCol>
                <a:gridCol w="1927860">
                  <a:extLst>
                    <a:ext uri="{9D8B030D-6E8A-4147-A177-3AD203B41FA5}">
                      <a16:colId xmlns:a16="http://schemas.microsoft.com/office/drawing/2014/main" val="3145518450"/>
                    </a:ext>
                  </a:extLst>
                </a:gridCol>
              </a:tblGrid>
              <a:tr h="0">
                <a:tc gridSpan="5">
                  <a:txBody>
                    <a:bodyPr/>
                    <a:lstStyle/>
                    <a:p>
                      <a:pPr marL="0" marR="0" algn="ctr">
                        <a:lnSpc>
                          <a:spcPct val="115000"/>
                        </a:lnSpc>
                        <a:spcBef>
                          <a:spcPts val="0"/>
                        </a:spcBef>
                        <a:spcAft>
                          <a:spcPts val="0"/>
                        </a:spcAft>
                      </a:pPr>
                      <a:r>
                        <a:rPr lang="en-US" sz="1100" dirty="0">
                          <a:effectLst/>
                        </a:rPr>
                        <a:t>Cost Realism Table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3465595"/>
                  </a:ext>
                </a:extLst>
              </a:tr>
              <a:tr h="0">
                <a:tc>
                  <a:txBody>
                    <a:bodyPr/>
                    <a:lstStyle/>
                    <a:p>
                      <a:pPr marL="0" marR="0">
                        <a:lnSpc>
                          <a:spcPct val="115000"/>
                        </a:lnSpc>
                        <a:spcBef>
                          <a:spcPts val="0"/>
                        </a:spcBef>
                        <a:spcAft>
                          <a:spcPts val="0"/>
                        </a:spcAft>
                      </a:pPr>
                      <a:r>
                        <a:rPr lang="en-US" sz="1200" dirty="0">
                          <a:effectLst/>
                        </a:rPr>
                        <a:t>Cost Element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Federal Cost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Cost Share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Brief Explanation or Description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873720"/>
                  </a:ext>
                </a:extLst>
              </a:tr>
              <a:tr h="0">
                <a:tc>
                  <a:txBody>
                    <a:bodyPr/>
                    <a:lstStyle/>
                    <a:p>
                      <a:pPr marL="0" marR="0">
                        <a:lnSpc>
                          <a:spcPct val="115000"/>
                        </a:lnSpc>
                        <a:spcBef>
                          <a:spcPts val="0"/>
                        </a:spcBef>
                        <a:spcAft>
                          <a:spcPts val="0"/>
                        </a:spcAft>
                      </a:pPr>
                      <a:r>
                        <a:rPr lang="en-US" sz="1200" dirty="0">
                          <a:effectLst/>
                        </a:rPr>
                        <a:t>Lead Organization</a:t>
                      </a:r>
                    </a:p>
                    <a:p>
                      <a:pPr marL="0" marR="0">
                        <a:lnSpc>
                          <a:spcPct val="115000"/>
                        </a:lnSpc>
                        <a:spcBef>
                          <a:spcPts val="0"/>
                        </a:spcBef>
                        <a:spcAft>
                          <a:spcPts val="0"/>
                        </a:spcAft>
                      </a:pPr>
                      <a:r>
                        <a:rPr lang="en-US" sz="1200" dirty="0">
                          <a:effectLst/>
                        </a:rPr>
                        <a:t>          Lead Labor Hours</a:t>
                      </a:r>
                    </a:p>
                    <a:p>
                      <a:pPr marL="0" marR="0">
                        <a:lnSpc>
                          <a:spcPct val="115000"/>
                        </a:lnSpc>
                        <a:spcBef>
                          <a:spcPts val="0"/>
                        </a:spcBef>
                        <a:spcAft>
                          <a:spcPts val="0"/>
                        </a:spcAft>
                      </a:pPr>
                      <a:r>
                        <a:rPr lang="en-US" sz="1200" dirty="0">
                          <a:effectLst/>
                        </a:rPr>
                        <a:t>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$75,000</a:t>
                      </a:r>
                    </a:p>
                    <a:p>
                      <a:pPr marL="0" marR="0">
                        <a:lnSpc>
                          <a:spcPct val="115000"/>
                        </a:lnSpc>
                        <a:spcBef>
                          <a:spcPts val="0"/>
                        </a:spcBef>
                        <a:spcAft>
                          <a:spcPts val="0"/>
                        </a:spcAft>
                      </a:pPr>
                      <a:r>
                        <a:rPr lang="en-US" sz="1200" dirty="0">
                          <a:effectLst/>
                        </a:rPr>
                        <a:t>1000 hrs.</a:t>
                      </a:r>
                    </a:p>
                    <a:p>
                      <a:pPr marL="0" marR="0">
                        <a:lnSpc>
                          <a:spcPct val="115000"/>
                        </a:lnSpc>
                        <a:spcBef>
                          <a:spcPts val="0"/>
                        </a:spcBef>
                        <a:spcAft>
                          <a:spcPts val="0"/>
                        </a:spcAft>
                      </a:pPr>
                      <a:r>
                        <a:rPr lang="en-US" sz="1200" dirty="0">
                          <a:effectLst/>
                        </a:rPr>
                        <a:t>$0k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$100,000</a:t>
                      </a:r>
                    </a:p>
                    <a:p>
                      <a:pPr marL="0" marR="0">
                        <a:lnSpc>
                          <a:spcPct val="115000"/>
                        </a:lnSpc>
                        <a:spcBef>
                          <a:spcPts val="0"/>
                        </a:spcBef>
                        <a:spcAft>
                          <a:spcPts val="0"/>
                        </a:spcAft>
                      </a:pPr>
                      <a:r>
                        <a:rPr lang="en-US" sz="1200" dirty="0">
                          <a:effectLst/>
                        </a:rPr>
                        <a:t>500 hrs.</a:t>
                      </a:r>
                    </a:p>
                    <a:p>
                      <a:pPr marL="0" marR="0">
                        <a:lnSpc>
                          <a:spcPct val="115000"/>
                        </a:lnSpc>
                        <a:spcBef>
                          <a:spcPts val="0"/>
                        </a:spcBef>
                        <a:spcAft>
                          <a:spcPts val="0"/>
                        </a:spcAft>
                      </a:pPr>
                      <a:r>
                        <a:rPr lang="en-US" sz="1200" dirty="0">
                          <a:effectLst/>
                        </a:rPr>
                        <a:t>$10k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$175,000</a:t>
                      </a:r>
                    </a:p>
                    <a:p>
                      <a:pPr marL="0" marR="0">
                        <a:lnSpc>
                          <a:spcPct val="115000"/>
                        </a:lnSpc>
                        <a:spcBef>
                          <a:spcPts val="0"/>
                        </a:spcBef>
                        <a:spcAft>
                          <a:spcPts val="0"/>
                        </a:spcAft>
                      </a:pPr>
                      <a:r>
                        <a:rPr lang="en-US" sz="1200" dirty="0">
                          <a:effectLst/>
                        </a:rPr>
                        <a:t>1500 hrs.</a:t>
                      </a:r>
                    </a:p>
                    <a:p>
                      <a:pPr marL="0" marR="0">
                        <a:lnSpc>
                          <a:spcPct val="115000"/>
                        </a:lnSpc>
                        <a:spcBef>
                          <a:spcPts val="0"/>
                        </a:spcBef>
                        <a:spcAft>
                          <a:spcPts val="0"/>
                        </a:spcAft>
                      </a:pPr>
                      <a:r>
                        <a:rPr lang="en-US" sz="1200" dirty="0">
                          <a:effectLst/>
                        </a:rPr>
                        <a:t>$10K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Management;</a:t>
                      </a:r>
                    </a:p>
                    <a:p>
                      <a:pPr marL="0" marR="0">
                        <a:lnSpc>
                          <a:spcPct val="115000"/>
                        </a:lnSpc>
                        <a:spcBef>
                          <a:spcPts val="0"/>
                        </a:spcBef>
                        <a:spcAft>
                          <a:spcPts val="0"/>
                        </a:spcAft>
                      </a:pPr>
                      <a:r>
                        <a:rPr lang="en-US" sz="1200" dirty="0">
                          <a:effectLst/>
                        </a:rPr>
                        <a:t>Testing &amp; Validation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8245930"/>
                  </a:ext>
                </a:extLst>
              </a:tr>
              <a:tr h="0">
                <a:tc>
                  <a:txBody>
                    <a:bodyPr/>
                    <a:lstStyle/>
                    <a:p>
                      <a:pPr marL="0" marR="0">
                        <a:lnSpc>
                          <a:spcPct val="115000"/>
                        </a:lnSpc>
                        <a:spcBef>
                          <a:spcPts val="0"/>
                        </a:spcBef>
                        <a:spcAft>
                          <a:spcPts val="0"/>
                        </a:spcAft>
                      </a:pPr>
                      <a:r>
                        <a:rPr lang="en-US" sz="1200" dirty="0">
                          <a:effectLst/>
                        </a:rPr>
                        <a:t>Subrecipient #1</a:t>
                      </a:r>
                    </a:p>
                    <a:p>
                      <a:pPr marL="0" marR="0">
                        <a:lnSpc>
                          <a:spcPct val="115000"/>
                        </a:lnSpc>
                        <a:spcBef>
                          <a:spcPts val="0"/>
                        </a:spcBef>
                        <a:spcAft>
                          <a:spcPts val="0"/>
                        </a:spcAft>
                      </a:pPr>
                      <a:r>
                        <a:rPr lang="en-US" sz="1200" dirty="0">
                          <a:effectLst/>
                        </a:rPr>
                        <a:t>          Labor Hours</a:t>
                      </a:r>
                    </a:p>
                    <a:p>
                      <a:pPr marL="0" marR="0">
                        <a:lnSpc>
                          <a:spcPct val="115000"/>
                        </a:lnSpc>
                        <a:spcBef>
                          <a:spcPts val="0"/>
                        </a:spcBef>
                        <a:spcAft>
                          <a:spcPts val="0"/>
                        </a:spcAft>
                      </a:pPr>
                      <a:r>
                        <a:rPr lang="en-US" sz="1200" dirty="0">
                          <a:effectLst/>
                        </a:rPr>
                        <a:t>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$50,000</a:t>
                      </a:r>
                    </a:p>
                    <a:p>
                      <a:pPr marL="0" marR="0">
                        <a:lnSpc>
                          <a:spcPct val="115000"/>
                        </a:lnSpc>
                        <a:spcBef>
                          <a:spcPts val="0"/>
                        </a:spcBef>
                        <a:spcAft>
                          <a:spcPts val="0"/>
                        </a:spcAft>
                      </a:pPr>
                      <a:r>
                        <a:rPr lang="en-US" sz="1200" dirty="0">
                          <a:effectLst/>
                        </a:rPr>
                        <a:t>500 hrs.</a:t>
                      </a:r>
                    </a:p>
                    <a:p>
                      <a:pPr marL="0" marR="0">
                        <a:lnSpc>
                          <a:spcPct val="115000"/>
                        </a:lnSpc>
                        <a:spcBef>
                          <a:spcPts val="0"/>
                        </a:spcBef>
                        <a:spcAft>
                          <a:spcPts val="0"/>
                        </a:spcAft>
                      </a:pPr>
                      <a:r>
                        <a:rPr lang="en-US" sz="1200" dirty="0">
                          <a:effectLst/>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$25,000</a:t>
                      </a:r>
                    </a:p>
                    <a:p>
                      <a:pPr marL="0" marR="0">
                        <a:lnSpc>
                          <a:spcPct val="115000"/>
                        </a:lnSpc>
                        <a:spcBef>
                          <a:spcPts val="0"/>
                        </a:spcBef>
                        <a:spcAft>
                          <a:spcPts val="0"/>
                        </a:spcAft>
                      </a:pPr>
                      <a:r>
                        <a:rPr lang="en-US" sz="1200" dirty="0">
                          <a:effectLst/>
                        </a:rPr>
                        <a:t>250 hrs.</a:t>
                      </a:r>
                    </a:p>
                    <a:p>
                      <a:pPr marL="0" marR="0">
                        <a:lnSpc>
                          <a:spcPct val="115000"/>
                        </a:lnSpc>
                        <a:spcBef>
                          <a:spcPts val="0"/>
                        </a:spcBef>
                        <a:spcAft>
                          <a:spcPts val="0"/>
                        </a:spcAft>
                      </a:pPr>
                      <a:r>
                        <a:rPr lang="en-US" sz="1200" dirty="0">
                          <a:effectLst/>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$75,000</a:t>
                      </a:r>
                    </a:p>
                    <a:p>
                      <a:pPr marL="0" marR="0">
                        <a:lnSpc>
                          <a:spcPct val="115000"/>
                        </a:lnSpc>
                        <a:spcBef>
                          <a:spcPts val="0"/>
                        </a:spcBef>
                        <a:spcAft>
                          <a:spcPts val="0"/>
                        </a:spcAft>
                      </a:pPr>
                      <a:r>
                        <a:rPr lang="en-US" sz="1200" dirty="0">
                          <a:effectLst/>
                        </a:rPr>
                        <a:t>750 hrs.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7951343"/>
                  </a:ext>
                </a:extLst>
              </a:tr>
              <a:tr h="0">
                <a:tc>
                  <a:txBody>
                    <a:bodyPr/>
                    <a:lstStyle/>
                    <a:p>
                      <a:pPr marL="0" marR="0">
                        <a:lnSpc>
                          <a:spcPct val="115000"/>
                        </a:lnSpc>
                        <a:spcBef>
                          <a:spcPts val="0"/>
                        </a:spcBef>
                        <a:spcAft>
                          <a:spcPts val="0"/>
                        </a:spcAft>
                      </a:pPr>
                      <a:r>
                        <a:rPr lang="en-US" sz="1200" dirty="0">
                          <a:effectLst/>
                        </a:rPr>
                        <a:t>Subrecipient #2</a:t>
                      </a:r>
                    </a:p>
                    <a:p>
                      <a:pPr marL="0" marR="0">
                        <a:lnSpc>
                          <a:spcPct val="115000"/>
                        </a:lnSpc>
                        <a:spcBef>
                          <a:spcPts val="0"/>
                        </a:spcBef>
                        <a:spcAft>
                          <a:spcPts val="0"/>
                        </a:spcAft>
                      </a:pPr>
                      <a:r>
                        <a:rPr lang="en-US" sz="1200" dirty="0">
                          <a:effectLst/>
                        </a:rPr>
                        <a:t>          Labor Hours</a:t>
                      </a:r>
                    </a:p>
                    <a:p>
                      <a:pPr marL="0" marR="0">
                        <a:lnSpc>
                          <a:spcPct val="115000"/>
                        </a:lnSpc>
                        <a:spcBef>
                          <a:spcPts val="0"/>
                        </a:spcBef>
                        <a:spcAft>
                          <a:spcPts val="0"/>
                        </a:spcAft>
                      </a:pPr>
                      <a:r>
                        <a:rPr lang="en-US" sz="1200" dirty="0">
                          <a:effectLst/>
                        </a:rPr>
                        <a:t>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823141"/>
                  </a:ext>
                </a:extLst>
              </a:tr>
              <a:tr h="0">
                <a:tc>
                  <a:txBody>
                    <a:bodyPr/>
                    <a:lstStyle/>
                    <a:p>
                      <a:pPr marL="0" marR="0">
                        <a:lnSpc>
                          <a:spcPct val="115000"/>
                        </a:lnSpc>
                        <a:spcBef>
                          <a:spcPts val="0"/>
                        </a:spcBef>
                        <a:spcAft>
                          <a:spcPts val="0"/>
                        </a:spcAft>
                      </a:pPr>
                      <a:r>
                        <a:rPr lang="en-US" sz="1200" dirty="0">
                          <a:effectLst/>
                        </a:rPr>
                        <a:t>Subrecipient #3</a:t>
                      </a:r>
                    </a:p>
                    <a:p>
                      <a:pPr marL="0" marR="0">
                        <a:lnSpc>
                          <a:spcPct val="115000"/>
                        </a:lnSpc>
                        <a:spcBef>
                          <a:spcPts val="0"/>
                        </a:spcBef>
                        <a:spcAft>
                          <a:spcPts val="0"/>
                        </a:spcAft>
                      </a:pPr>
                      <a:r>
                        <a:rPr lang="en-US" sz="1200" dirty="0">
                          <a:effectLst/>
                        </a:rPr>
                        <a:t>          Labor Hours</a:t>
                      </a:r>
                    </a:p>
                    <a:p>
                      <a:pPr marL="0" marR="0">
                        <a:lnSpc>
                          <a:spcPct val="115000"/>
                        </a:lnSpc>
                        <a:spcBef>
                          <a:spcPts val="0"/>
                        </a:spcBef>
                        <a:spcAft>
                          <a:spcPts val="0"/>
                        </a:spcAft>
                      </a:pPr>
                      <a:r>
                        <a:rPr lang="en-US" sz="1200" dirty="0">
                          <a:effectLst/>
                        </a:rPr>
                        <a:t>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6063281"/>
                  </a:ext>
                </a:extLst>
              </a:tr>
              <a:tr h="0">
                <a:tc>
                  <a:txBody>
                    <a:bodyPr/>
                    <a:lstStyle/>
                    <a:p>
                      <a:pPr marL="0" marR="0">
                        <a:lnSpc>
                          <a:spcPct val="115000"/>
                        </a:lnSpc>
                        <a:spcBef>
                          <a:spcPts val="0"/>
                        </a:spcBef>
                        <a:spcAft>
                          <a:spcPts val="0"/>
                        </a:spcAft>
                      </a:pPr>
                      <a:r>
                        <a:rPr lang="en-US" sz="1200" dirty="0">
                          <a:effectLst/>
                        </a:rPr>
                        <a:t>Subrecipient #4</a:t>
                      </a:r>
                    </a:p>
                    <a:p>
                      <a:pPr marL="0" marR="0">
                        <a:lnSpc>
                          <a:spcPct val="115000"/>
                        </a:lnSpc>
                        <a:spcBef>
                          <a:spcPts val="0"/>
                        </a:spcBef>
                        <a:spcAft>
                          <a:spcPts val="0"/>
                        </a:spcAft>
                      </a:pPr>
                      <a:r>
                        <a:rPr lang="en-US" sz="1200" dirty="0">
                          <a:effectLst/>
                        </a:rPr>
                        <a:t>          Labor Hours</a:t>
                      </a:r>
                    </a:p>
                    <a:p>
                      <a:pPr marL="0" marR="0">
                        <a:lnSpc>
                          <a:spcPct val="115000"/>
                        </a:lnSpc>
                        <a:spcBef>
                          <a:spcPts val="0"/>
                        </a:spcBef>
                        <a:spcAft>
                          <a:spcPts val="0"/>
                        </a:spcAft>
                      </a:pPr>
                      <a:r>
                        <a:rPr lang="en-US" sz="1200" dirty="0">
                          <a:effectLst/>
                        </a:rPr>
                        <a:t>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3466755"/>
                  </a:ext>
                </a:extLst>
              </a:tr>
              <a:tr h="0">
                <a:tc>
                  <a:txBody>
                    <a:bodyPr/>
                    <a:lstStyle/>
                    <a:p>
                      <a:pPr marL="0" marR="0">
                        <a:lnSpc>
                          <a:spcPct val="115000"/>
                        </a:lnSpc>
                        <a:spcBef>
                          <a:spcPts val="0"/>
                        </a:spcBef>
                        <a:spcAft>
                          <a:spcPts val="0"/>
                        </a:spcAft>
                      </a:pPr>
                      <a:r>
                        <a:rPr lang="en-US" sz="1200" dirty="0">
                          <a:effectLst/>
                        </a:rPr>
                        <a:t>Lead Organization</a:t>
                      </a:r>
                    </a:p>
                    <a:p>
                      <a:pPr marL="0" marR="0">
                        <a:lnSpc>
                          <a:spcPct val="115000"/>
                        </a:lnSpc>
                        <a:spcBef>
                          <a:spcPts val="0"/>
                        </a:spcBef>
                        <a:spcAft>
                          <a:spcPts val="0"/>
                        </a:spcAft>
                      </a:pPr>
                      <a:r>
                        <a:rPr lang="en-US" sz="1200" dirty="0">
                          <a:effectLst/>
                        </a:rPr>
                        <a:t>         Indirect Costs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$25,000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$25,000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$50,000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9193343"/>
                  </a:ext>
                </a:extLst>
              </a:tr>
              <a:tr h="0">
                <a:tc>
                  <a:txBody>
                    <a:bodyPr/>
                    <a:lstStyle/>
                    <a:p>
                      <a:pPr marL="0" marR="0">
                        <a:lnSpc>
                          <a:spcPct val="115000"/>
                        </a:lnSpc>
                        <a:spcBef>
                          <a:spcPts val="0"/>
                        </a:spcBef>
                        <a:spcAft>
                          <a:spcPts val="0"/>
                        </a:spcAft>
                      </a:pPr>
                      <a:r>
                        <a:rPr lang="en-US" sz="1200" dirty="0">
                          <a:effectLst/>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$150,000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$160,000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$310,000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1249882"/>
                  </a:ext>
                </a:extLst>
              </a:tr>
            </a:tbl>
          </a:graphicData>
        </a:graphic>
      </p:graphicFrame>
      <p:sp>
        <p:nvSpPr>
          <p:cNvPr id="6" name="TextBox 5">
            <a:extLst>
              <a:ext uri="{FF2B5EF4-FFF2-40B4-BE49-F238E27FC236}">
                <a16:creationId xmlns:a16="http://schemas.microsoft.com/office/drawing/2014/main" id="{B16934B8-2182-4594-9A7A-5208FB83619D}"/>
              </a:ext>
            </a:extLst>
          </p:cNvPr>
          <p:cNvSpPr txBox="1"/>
          <p:nvPr/>
        </p:nvSpPr>
        <p:spPr>
          <a:xfrm>
            <a:off x="3048000" y="1149807"/>
            <a:ext cx="6096000" cy="369332"/>
          </a:xfrm>
          <a:prstGeom prst="rect">
            <a:avLst/>
          </a:prstGeom>
          <a:noFill/>
        </p:spPr>
        <p:txBody>
          <a:bodyPr wrap="square">
            <a:spAutoFit/>
          </a:bodyPr>
          <a:lstStyle/>
          <a:p>
            <a:pPr algn="ctr"/>
            <a:r>
              <a:rPr lang="en-US" dirty="0">
                <a:solidFill>
                  <a:srgbClr val="FF0000"/>
                </a:solidFill>
              </a:rPr>
              <a:t>Copy the data from your budget into this form</a:t>
            </a:r>
          </a:p>
        </p:txBody>
      </p:sp>
    </p:spTree>
    <p:extLst>
      <p:ext uri="{BB962C8B-B14F-4D97-AF65-F5344CB8AC3E}">
        <p14:creationId xmlns:p14="http://schemas.microsoft.com/office/powerpoint/2010/main" val="248979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634E-8C74-4F5F-87C7-F4F69E7F0FBF}"/>
              </a:ext>
            </a:extLst>
          </p:cNvPr>
          <p:cNvSpPr>
            <a:spLocks noGrp="1"/>
          </p:cNvSpPr>
          <p:nvPr>
            <p:ph type="title" idx="4294967295"/>
          </p:nvPr>
        </p:nvSpPr>
        <p:spPr>
          <a:xfrm>
            <a:off x="609600" y="2857500"/>
            <a:ext cx="10972800" cy="1143000"/>
          </a:xfrm>
        </p:spPr>
        <p:txBody>
          <a:bodyPr>
            <a:normAutofit/>
          </a:bodyPr>
          <a:lstStyle/>
          <a:p>
            <a:pPr algn="ctr"/>
            <a:r>
              <a:rPr lang="en-US" sz="3200" dirty="0">
                <a:solidFill>
                  <a:schemeClr val="bg1"/>
                </a:solidFill>
              </a:rPr>
              <a:t>Backup Slides</a:t>
            </a:r>
            <a:endParaRPr lang="en-US" sz="3200" dirty="0">
              <a:solidFill>
                <a:srgbClr val="FF0000"/>
              </a:solidFill>
            </a:endParaRPr>
          </a:p>
        </p:txBody>
      </p:sp>
    </p:spTree>
    <p:extLst>
      <p:ext uri="{BB962C8B-B14F-4D97-AF65-F5344CB8AC3E}">
        <p14:creationId xmlns:p14="http://schemas.microsoft.com/office/powerpoint/2010/main" val="2610984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63C10D-DEEE-4FF8-B416-CC72DF4EF8CB}"/>
              </a:ext>
            </a:extLst>
          </p:cNvPr>
          <p:cNvSpPr>
            <a:spLocks noGrp="1"/>
          </p:cNvSpPr>
          <p:nvPr>
            <p:ph idx="1"/>
          </p:nvPr>
        </p:nvSpPr>
        <p:spPr/>
        <p:txBody>
          <a:bodyPr/>
          <a:lstStyle/>
          <a:p>
            <a:endParaRPr lang="en-US" dirty="0"/>
          </a:p>
        </p:txBody>
      </p:sp>
      <p:sp>
        <p:nvSpPr>
          <p:cNvPr id="3" name="Text Placeholder 2">
            <a:extLst>
              <a:ext uri="{FF2B5EF4-FFF2-40B4-BE49-F238E27FC236}">
                <a16:creationId xmlns:a16="http://schemas.microsoft.com/office/drawing/2014/main" id="{51EF6C0B-2192-4AC9-B679-5CE3987B35D5}"/>
              </a:ext>
            </a:extLst>
          </p:cNvPr>
          <p:cNvSpPr>
            <a:spLocks noGrp="1"/>
          </p:cNvSpPr>
          <p:nvPr>
            <p:ph type="body" sz="quarter" idx="10"/>
          </p:nvPr>
        </p:nvSpPr>
        <p:spPr/>
        <p:txBody>
          <a:bodyPr/>
          <a:lstStyle/>
          <a:p>
            <a:r>
              <a:rPr lang="en-US" dirty="0"/>
              <a:t>References</a:t>
            </a:r>
          </a:p>
        </p:txBody>
      </p:sp>
    </p:spTree>
    <p:extLst>
      <p:ext uri="{BB962C8B-B14F-4D97-AF65-F5344CB8AC3E}">
        <p14:creationId xmlns:p14="http://schemas.microsoft.com/office/powerpoint/2010/main" val="19465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B8D1BC-2802-432A-A3EB-616AEAB3F15E}"/>
              </a:ext>
            </a:extLst>
          </p:cNvPr>
          <p:cNvSpPr txBox="1"/>
          <p:nvPr/>
        </p:nvSpPr>
        <p:spPr>
          <a:xfrm>
            <a:off x="730866" y="660143"/>
            <a:ext cx="8536959" cy="5350183"/>
          </a:xfrm>
          <a:prstGeom prst="rect">
            <a:avLst/>
          </a:prstGeom>
          <a:noFill/>
        </p:spPr>
        <p:txBody>
          <a:bodyPr wrap="square" rtlCol="0">
            <a:spAutoFit/>
          </a:bodyPr>
          <a:lstStyle/>
          <a:p>
            <a:pPr>
              <a:tabLst>
                <a:tab pos="3424238" algn="l"/>
                <a:tab pos="5486400" algn="l"/>
              </a:tabLst>
            </a:pPr>
            <a:r>
              <a:rPr lang="en-US" sz="2800" b="1" dirty="0"/>
              <a:t>Proposal Title</a:t>
            </a:r>
          </a:p>
          <a:p>
            <a:pPr>
              <a:spcAft>
                <a:spcPts val="800"/>
              </a:spcAft>
              <a:tabLst>
                <a:tab pos="3424238" algn="l"/>
                <a:tab pos="5486400" algn="l"/>
              </a:tabLst>
            </a:pPr>
            <a:endParaRPr lang="en-US" sz="1600" dirty="0"/>
          </a:p>
          <a:p>
            <a:pPr>
              <a:spcAft>
                <a:spcPts val="600"/>
              </a:spcAft>
              <a:tabLst>
                <a:tab pos="3424238" algn="l"/>
                <a:tab pos="5486400" algn="l"/>
              </a:tabLst>
            </a:pPr>
            <a:r>
              <a:rPr lang="en-US" sz="2000" dirty="0"/>
              <a:t>Lead Organization:</a:t>
            </a:r>
          </a:p>
          <a:p>
            <a:pPr>
              <a:spcAft>
                <a:spcPts val="600"/>
              </a:spcAft>
              <a:tabLst>
                <a:tab pos="3424238" algn="l"/>
                <a:tab pos="5486400" algn="l"/>
              </a:tabLst>
            </a:pPr>
            <a:r>
              <a:rPr lang="en-US" sz="2000" dirty="0"/>
              <a:t>Team Members:</a:t>
            </a:r>
          </a:p>
          <a:p>
            <a:pPr>
              <a:spcAft>
                <a:spcPts val="600"/>
              </a:spcAft>
              <a:tabLst>
                <a:tab pos="3424238" algn="l"/>
                <a:tab pos="5486400" algn="l"/>
              </a:tabLst>
            </a:pPr>
            <a:endParaRPr lang="en-US" sz="1600" b="1" dirty="0"/>
          </a:p>
          <a:p>
            <a:pPr>
              <a:tabLst>
                <a:tab pos="3424238" algn="l"/>
                <a:tab pos="5253038" algn="l"/>
                <a:tab pos="5486400" algn="l"/>
              </a:tabLst>
            </a:pPr>
            <a:r>
              <a:rPr lang="en-US" sz="1600" b="1" dirty="0"/>
              <a:t>Project PI:	Co-PIs &amp; Affiliations: 	</a:t>
            </a:r>
            <a:r>
              <a:rPr lang="en-US" sz="1600" dirty="0"/>
              <a:t>Co-PI #1</a:t>
            </a:r>
            <a:endParaRPr lang="en-US" sz="1600" b="1" dirty="0"/>
          </a:p>
          <a:p>
            <a:pPr>
              <a:tabLst>
                <a:tab pos="3424238" algn="l"/>
                <a:tab pos="5253038" algn="l"/>
                <a:tab pos="5486400" algn="l"/>
              </a:tabLst>
            </a:pPr>
            <a:r>
              <a:rPr lang="en-US" sz="1600" dirty="0"/>
              <a:t>PI e-mail address	(if applicable)	Co-PI #2	</a:t>
            </a:r>
            <a:endParaRPr lang="en-US" sz="1600" b="1" dirty="0"/>
          </a:p>
          <a:p>
            <a:pPr>
              <a:tabLst>
                <a:tab pos="3424238" algn="l"/>
                <a:tab pos="5253038" algn="l"/>
                <a:tab pos="5486400" algn="l"/>
              </a:tabLst>
            </a:pPr>
            <a:r>
              <a:rPr lang="en-US" sz="1600" b="1" dirty="0"/>
              <a:t>Today’s Presenters:		</a:t>
            </a:r>
            <a:r>
              <a:rPr lang="en-US" sz="1600" dirty="0"/>
              <a:t>Co-PI #3</a:t>
            </a:r>
          </a:p>
          <a:p>
            <a:pPr>
              <a:spcAft>
                <a:spcPts val="600"/>
              </a:spcAft>
              <a:tabLst>
                <a:tab pos="3424238" algn="l"/>
                <a:tab pos="5253038" algn="l"/>
                <a:tab pos="5486400" algn="l"/>
              </a:tabLst>
            </a:pPr>
            <a:endParaRPr lang="en-US" sz="1400" dirty="0"/>
          </a:p>
          <a:p>
            <a:pPr>
              <a:spcAft>
                <a:spcPts val="600"/>
              </a:spcAft>
              <a:tabLst>
                <a:tab pos="3424238" algn="l"/>
                <a:tab pos="5253038" algn="l"/>
                <a:tab pos="5486400" algn="l"/>
              </a:tabLst>
            </a:pPr>
            <a:r>
              <a:rPr lang="en-US" sz="1600" b="1" dirty="0"/>
              <a:t>Technology Demonstration, Verification, and Validation Location</a:t>
            </a:r>
            <a:r>
              <a:rPr lang="en-US" sz="1600" b="1" baseline="30000" dirty="0"/>
              <a:t>1</a:t>
            </a:r>
            <a:r>
              <a:rPr lang="en-US" sz="1600" b="1" dirty="0"/>
              <a:t>		</a:t>
            </a:r>
            <a:r>
              <a:rPr lang="en-US" sz="1600" dirty="0"/>
              <a:t>Facility, Location</a:t>
            </a:r>
            <a:endParaRPr lang="en-US" sz="1600" b="1" dirty="0"/>
          </a:p>
          <a:p>
            <a:pPr>
              <a:spcAft>
                <a:spcPts val="600"/>
              </a:spcAft>
              <a:tabLst>
                <a:tab pos="3424238" algn="l"/>
                <a:tab pos="5253038" algn="l"/>
                <a:tab pos="5486400" algn="l"/>
              </a:tabLst>
            </a:pPr>
            <a:r>
              <a:rPr lang="en-US" sz="1600" b="1" dirty="0"/>
              <a:t>Starting TRL:</a:t>
            </a:r>
          </a:p>
          <a:p>
            <a:pPr>
              <a:spcAft>
                <a:spcPts val="600"/>
              </a:spcAft>
              <a:tabLst>
                <a:tab pos="3424238" algn="l"/>
                <a:tab pos="5253038" algn="l"/>
                <a:tab pos="5486400" algn="l"/>
              </a:tabLst>
            </a:pPr>
            <a:r>
              <a:rPr lang="en-US" sz="1600" b="1" dirty="0"/>
              <a:t>Ending TRL:</a:t>
            </a:r>
          </a:p>
          <a:p>
            <a:pPr>
              <a:spcAft>
                <a:spcPts val="600"/>
              </a:spcAft>
              <a:tabLst>
                <a:tab pos="3424238" algn="l"/>
                <a:tab pos="5253038" algn="l"/>
                <a:tab pos="5486400" algn="l"/>
              </a:tabLst>
            </a:pPr>
            <a:endParaRPr lang="en-US" sz="1600" b="1" dirty="0"/>
          </a:p>
          <a:p>
            <a:pPr>
              <a:tabLst>
                <a:tab pos="3424238" algn="l"/>
                <a:tab pos="5253038" algn="l"/>
                <a:tab pos="5486400" algn="l"/>
              </a:tabLst>
            </a:pPr>
            <a:r>
              <a:rPr lang="en-US" sz="1600" b="1" dirty="0"/>
              <a:t>REMADE Funding Requested ($K):</a:t>
            </a:r>
            <a:r>
              <a:rPr lang="en-US" sz="1600" dirty="0"/>
              <a:t>	X,XXX</a:t>
            </a:r>
            <a:r>
              <a:rPr lang="en-US" sz="1600" b="1" dirty="0"/>
              <a:t>	</a:t>
            </a:r>
          </a:p>
          <a:p>
            <a:pPr>
              <a:tabLst>
                <a:tab pos="3424238" algn="l"/>
                <a:tab pos="5253038" algn="l"/>
                <a:tab pos="5486400" algn="l"/>
              </a:tabLst>
            </a:pPr>
            <a:r>
              <a:rPr lang="en-US" sz="1600" b="1" dirty="0"/>
              <a:t>Proposed Cost-share Amount ($K):	</a:t>
            </a:r>
            <a:r>
              <a:rPr lang="en-US" sz="1600" dirty="0"/>
              <a:t>Y,YYY		</a:t>
            </a:r>
          </a:p>
          <a:p>
            <a:pPr>
              <a:spcAft>
                <a:spcPts val="600"/>
              </a:spcAft>
              <a:tabLst>
                <a:tab pos="3424238" algn="l"/>
                <a:tab pos="5253038" algn="l"/>
                <a:tab pos="5486400" algn="l"/>
              </a:tabLst>
            </a:pPr>
            <a:r>
              <a:rPr lang="en-US" sz="1600" dirty="0"/>
              <a:t>		 </a:t>
            </a:r>
          </a:p>
          <a:p>
            <a:pPr>
              <a:spcAft>
                <a:spcPts val="600"/>
              </a:spcAft>
              <a:tabLst>
                <a:tab pos="3424238" algn="l"/>
                <a:tab pos="5253038" algn="l"/>
                <a:tab pos="5486400" algn="l"/>
              </a:tabLst>
            </a:pPr>
            <a:r>
              <a:rPr lang="en-US" sz="1600" dirty="0"/>
              <a:t>Date:</a:t>
            </a:r>
            <a:endParaRPr lang="en-US" sz="2400" dirty="0"/>
          </a:p>
        </p:txBody>
      </p:sp>
    </p:spTree>
    <p:extLst>
      <p:ext uri="{BB962C8B-B14F-4D97-AF65-F5344CB8AC3E}">
        <p14:creationId xmlns:p14="http://schemas.microsoft.com/office/powerpoint/2010/main" val="382076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F96AD8-D6B9-42D9-83D1-7D3F2195A422}"/>
              </a:ext>
            </a:extLst>
          </p:cNvPr>
          <p:cNvSpPr txBox="1"/>
          <p:nvPr/>
        </p:nvSpPr>
        <p:spPr>
          <a:xfrm>
            <a:off x="1372644" y="1158847"/>
            <a:ext cx="9443079" cy="4811574"/>
          </a:xfrm>
          <a:prstGeom prst="rect">
            <a:avLst/>
          </a:prstGeom>
          <a:noFill/>
        </p:spPr>
        <p:txBody>
          <a:bodyPr wrap="square" lIns="91440" tIns="45720" rIns="91440" bIns="45720" rtlCol="0" anchor="t">
            <a:spAutoFit/>
          </a:bodyPr>
          <a:lstStyle/>
          <a:p>
            <a:pPr marL="457200" indent="-457200">
              <a:spcBef>
                <a:spcPts val="400"/>
              </a:spcBef>
              <a:spcAft>
                <a:spcPts val="600"/>
              </a:spcAft>
              <a:buFont typeface="Arial" panose="020B0604020202020204" pitchFamily="34" charset="0"/>
              <a:buChar char="•"/>
            </a:pPr>
            <a:r>
              <a:rPr lang="en-US" sz="2400" dirty="0">
                <a:solidFill>
                  <a:schemeClr val="accent1">
                    <a:lumMod val="50000"/>
                  </a:schemeClr>
                </a:solidFill>
              </a:rPr>
              <a:t>Project Quad Chart (will not be presented during oral presentations and does not count against the 16-slide limit) </a:t>
            </a:r>
          </a:p>
          <a:p>
            <a:pPr marL="457200" indent="-457200">
              <a:spcBef>
                <a:spcPts val="400"/>
              </a:spcBef>
              <a:spcAft>
                <a:spcPts val="600"/>
              </a:spcAft>
              <a:buFont typeface="Arial" panose="020B0604020202020204" pitchFamily="34" charset="0"/>
              <a:buChar char="•"/>
            </a:pPr>
            <a:r>
              <a:rPr lang="en-US" sz="2400" dirty="0"/>
              <a:t>Project Goals and Objectives</a:t>
            </a:r>
          </a:p>
          <a:p>
            <a:pPr marL="457200" indent="-457200">
              <a:spcBef>
                <a:spcPts val="400"/>
              </a:spcBef>
              <a:spcAft>
                <a:spcPts val="600"/>
              </a:spcAft>
              <a:buFont typeface="Arial" panose="020B0604020202020204" pitchFamily="34" charset="0"/>
              <a:buChar char="•"/>
            </a:pPr>
            <a:r>
              <a:rPr lang="en-US" sz="2400" dirty="0">
                <a:solidFill>
                  <a:schemeClr val="accent1">
                    <a:lumMod val="50000"/>
                  </a:schemeClr>
                </a:solidFill>
              </a:rPr>
              <a:t>Summary of Prior Work</a:t>
            </a:r>
            <a:endParaRPr lang="en-US" sz="2400" dirty="0">
              <a:solidFill>
                <a:schemeClr val="accent1">
                  <a:lumMod val="50000"/>
                </a:schemeClr>
              </a:solidFill>
              <a:ea typeface="Calibri"/>
              <a:cs typeface="Calibri"/>
            </a:endParaRPr>
          </a:p>
          <a:p>
            <a:pPr marL="457200" indent="-457200">
              <a:spcBef>
                <a:spcPts val="400"/>
              </a:spcBef>
              <a:spcAft>
                <a:spcPts val="600"/>
              </a:spcAft>
              <a:buFont typeface="Arial" panose="020B0604020202020204" pitchFamily="34" charset="0"/>
              <a:buChar char="•"/>
            </a:pPr>
            <a:r>
              <a:rPr lang="en-US" sz="2400" dirty="0">
                <a:solidFill>
                  <a:schemeClr val="accent1">
                    <a:lumMod val="50000"/>
                  </a:schemeClr>
                </a:solidFill>
              </a:rPr>
              <a:t>Summary of Proposed Work</a:t>
            </a:r>
            <a:endParaRPr lang="en-US" dirty="0">
              <a:solidFill>
                <a:schemeClr val="accent1">
                  <a:lumMod val="50000"/>
                </a:schemeClr>
              </a:solidFill>
            </a:endParaRPr>
          </a:p>
          <a:p>
            <a:pPr marL="914400" lvl="1" indent="-457200">
              <a:spcBef>
                <a:spcPts val="400"/>
              </a:spcBef>
              <a:spcAft>
                <a:spcPts val="600"/>
              </a:spcAft>
              <a:buFont typeface="Courier New" panose="020B0604020202020204" pitchFamily="34" charset="0"/>
              <a:buChar char="o"/>
            </a:pPr>
            <a:r>
              <a:rPr lang="en-US" sz="2400" dirty="0">
                <a:solidFill>
                  <a:schemeClr val="accent1">
                    <a:lumMod val="50000"/>
                  </a:schemeClr>
                </a:solidFill>
              </a:rPr>
              <a:t>Technology Demonstration</a:t>
            </a:r>
            <a:endParaRPr lang="en-US" sz="2400" dirty="0">
              <a:solidFill>
                <a:schemeClr val="accent1">
                  <a:lumMod val="50000"/>
                </a:schemeClr>
              </a:solidFill>
              <a:ea typeface="Calibri" panose="020F0502020204030204"/>
              <a:cs typeface="Calibri" panose="020F0502020204030204"/>
            </a:endParaRPr>
          </a:p>
          <a:p>
            <a:pPr marL="914400" lvl="1" indent="-457200">
              <a:spcBef>
                <a:spcPts val="400"/>
              </a:spcBef>
              <a:spcAft>
                <a:spcPts val="600"/>
              </a:spcAft>
              <a:buFont typeface="Courier New" panose="020B0604020202020204" pitchFamily="34" charset="0"/>
              <a:buChar char="o"/>
            </a:pPr>
            <a:r>
              <a:rPr lang="en-US" sz="2400" dirty="0">
                <a:solidFill>
                  <a:schemeClr val="accent1">
                    <a:lumMod val="50000"/>
                  </a:schemeClr>
                </a:solidFill>
                <a:ea typeface="Calibri"/>
                <a:cs typeface="Calibri"/>
              </a:rPr>
              <a:t>Technology Verification</a:t>
            </a:r>
            <a:endParaRPr lang="en-US" sz="2400" dirty="0">
              <a:solidFill>
                <a:schemeClr val="accent1">
                  <a:lumMod val="50000"/>
                </a:schemeClr>
              </a:solidFill>
            </a:endParaRPr>
          </a:p>
          <a:p>
            <a:pPr marL="914400" lvl="1" indent="-457200">
              <a:spcBef>
                <a:spcPts val="400"/>
              </a:spcBef>
              <a:spcAft>
                <a:spcPts val="600"/>
              </a:spcAft>
              <a:buFont typeface="Courier New" panose="020B0604020202020204" pitchFamily="34" charset="0"/>
              <a:buChar char="o"/>
            </a:pPr>
            <a:r>
              <a:rPr lang="en-US" sz="2400" dirty="0">
                <a:solidFill>
                  <a:schemeClr val="accent1">
                    <a:lumMod val="50000"/>
                  </a:schemeClr>
                </a:solidFill>
                <a:ea typeface="Calibri"/>
                <a:cs typeface="Calibri"/>
              </a:rPr>
              <a:t>Technology Validation</a:t>
            </a:r>
            <a:endParaRPr lang="en-US" sz="2400" dirty="0">
              <a:solidFill>
                <a:schemeClr val="accent1">
                  <a:lumMod val="50000"/>
                </a:schemeClr>
              </a:solidFill>
            </a:endParaRPr>
          </a:p>
          <a:p>
            <a:pPr marL="914400" lvl="1" indent="-457200">
              <a:spcBef>
                <a:spcPts val="400"/>
              </a:spcBef>
              <a:spcAft>
                <a:spcPts val="600"/>
              </a:spcAft>
              <a:buFont typeface="Courier New" panose="020B0604020202020204" pitchFamily="34" charset="0"/>
              <a:buChar char="o"/>
            </a:pPr>
            <a:r>
              <a:rPr lang="en-US" sz="2400" dirty="0">
                <a:solidFill>
                  <a:schemeClr val="accent1">
                    <a:lumMod val="50000"/>
                  </a:schemeClr>
                </a:solidFill>
                <a:ea typeface="Calibri"/>
                <a:cs typeface="Calibri"/>
              </a:rPr>
              <a:t>Path to Technology Implementation and Commercialization </a:t>
            </a:r>
          </a:p>
          <a:p>
            <a:pPr marL="457200" indent="-457200">
              <a:spcBef>
                <a:spcPts val="400"/>
              </a:spcBef>
              <a:spcAft>
                <a:spcPts val="600"/>
              </a:spcAft>
              <a:buFont typeface="Arial" panose="020B0604020202020204" pitchFamily="34" charset="0"/>
              <a:buChar char="•"/>
            </a:pPr>
            <a:r>
              <a:rPr lang="en-US" sz="2400" dirty="0">
                <a:solidFill>
                  <a:schemeClr val="accent1">
                    <a:lumMod val="50000"/>
                  </a:schemeClr>
                </a:solidFill>
                <a:ea typeface="Calibri"/>
                <a:cs typeface="Calibri"/>
              </a:rPr>
              <a:t>Project Budget &amp; Cost Share</a:t>
            </a:r>
          </a:p>
        </p:txBody>
      </p:sp>
      <p:sp>
        <p:nvSpPr>
          <p:cNvPr id="4" name="Text Placeholder 3">
            <a:extLst>
              <a:ext uri="{FF2B5EF4-FFF2-40B4-BE49-F238E27FC236}">
                <a16:creationId xmlns:a16="http://schemas.microsoft.com/office/drawing/2014/main" id="{C24A5B49-0006-4ED5-AEE8-1A6D9C8C7E59}"/>
              </a:ext>
            </a:extLst>
          </p:cNvPr>
          <p:cNvSpPr>
            <a:spLocks noGrp="1"/>
          </p:cNvSpPr>
          <p:nvPr>
            <p:ph type="body" sz="quarter" idx="10"/>
          </p:nvPr>
        </p:nvSpPr>
        <p:spPr/>
        <p:txBody>
          <a:bodyPr/>
          <a:lstStyle/>
          <a:p>
            <a:r>
              <a:rPr lang="en-US" dirty="0"/>
              <a:t>Presentation Content</a:t>
            </a:r>
          </a:p>
        </p:txBody>
      </p:sp>
    </p:spTree>
    <p:extLst>
      <p:ext uri="{BB962C8B-B14F-4D97-AF65-F5344CB8AC3E}">
        <p14:creationId xmlns:p14="http://schemas.microsoft.com/office/powerpoint/2010/main" val="92013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1FB278D-492D-49CC-9ED5-0F938168312E}"/>
              </a:ext>
            </a:extLst>
          </p:cNvPr>
          <p:cNvSpPr txBox="1"/>
          <p:nvPr/>
        </p:nvSpPr>
        <p:spPr>
          <a:xfrm>
            <a:off x="6317327" y="1064324"/>
            <a:ext cx="5486400" cy="283154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lang="en-US" sz="1200" b="1" dirty="0">
              <a:solidFill>
                <a:prstClr val="black"/>
              </a:solidFill>
              <a:latin typeface="Calibri" panose="020F0502020204030204"/>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lang="en-US" sz="1200" b="1" dirty="0">
              <a:solidFill>
                <a:prstClr val="black"/>
              </a:solidFill>
              <a:latin typeface="Calibri" panose="020F0502020204030204"/>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74EE5613-A1D5-4D8F-B5CC-82A4F930D9C4}"/>
              </a:ext>
            </a:extLst>
          </p:cNvPr>
          <p:cNvSpPr txBox="1"/>
          <p:nvPr/>
        </p:nvSpPr>
        <p:spPr>
          <a:xfrm>
            <a:off x="6319304" y="1208187"/>
            <a:ext cx="5486400" cy="338554"/>
          </a:xfrm>
          <a:prstGeom prst="rect">
            <a:avLst/>
          </a:prstGeom>
          <a:solidFill>
            <a:schemeClr val="accent1">
              <a:lumMod val="50000"/>
            </a:schemeClr>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Project Schematic</a:t>
            </a:r>
            <a:endParaRPr kumimoji="0" lang="en-US" sz="1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18" name="TextBox 17">
            <a:extLst>
              <a:ext uri="{FF2B5EF4-FFF2-40B4-BE49-F238E27FC236}">
                <a16:creationId xmlns:a16="http://schemas.microsoft.com/office/drawing/2014/main" id="{8B6D5DBC-9C48-4726-9D7D-5FF401F39C03}"/>
              </a:ext>
            </a:extLst>
          </p:cNvPr>
          <p:cNvSpPr txBox="1"/>
          <p:nvPr/>
        </p:nvSpPr>
        <p:spPr>
          <a:xfrm>
            <a:off x="385056" y="1121596"/>
            <a:ext cx="5483185" cy="233910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Problem Statement: </a:t>
            </a:r>
          </a:p>
          <a:p>
            <a:pPr marL="115888" marR="0" lvl="0" indent="-115888"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115888" marR="0" lvl="0" indent="-115888"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100" dirty="0">
                <a:solidFill>
                  <a:prstClr val="black"/>
                </a:solidFill>
                <a:latin typeface="Calibri" panose="020F0502020204030204"/>
                <a:cs typeface="Arial" panose="020B0604020202020204" pitchFamily="34" charset="0"/>
              </a:rPr>
              <a:t> </a:t>
            </a:r>
          </a:p>
          <a:p>
            <a:pPr marL="115888" marR="0" lvl="0" indent="-115888"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114300" marR="0" lvl="0" indent="-114300" algn="l" defTabSz="457200" rtl="0" eaLnBrk="0" fontAlgn="base" latinLnBrk="0" hangingPunct="0">
              <a:lnSpc>
                <a:spcPct val="100000"/>
              </a:lnSpc>
              <a:spcBef>
                <a:spcPct val="0"/>
              </a:spcBef>
              <a:spcAft>
                <a:spcPct val="0"/>
              </a:spcAft>
              <a:buClrTx/>
              <a:buSzTx/>
              <a:buFontTx/>
              <a:buNone/>
              <a:tabLst>
                <a:tab pos="114300" algn="l"/>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Tx/>
              <a:buNone/>
              <a:tabLst>
                <a:tab pos="114300" algn="l"/>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Tx/>
              <a:buNone/>
              <a:tabLst>
                <a:tab pos="114300" algn="l"/>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Project Goals/Objectives:</a:t>
            </a: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r>
              <a:rPr lang="en-US" sz="1100" dirty="0">
                <a:solidFill>
                  <a:prstClr val="black"/>
                </a:solidFill>
                <a:latin typeface="Calibri" panose="020F0502020204030204"/>
                <a:cs typeface="Arial" panose="020B0604020202020204" pitchFamily="34" charset="0"/>
              </a:rPr>
              <a:t> </a:t>
            </a: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1AE68C3-D222-4E7C-B096-37DBC173F202}"/>
              </a:ext>
            </a:extLst>
          </p:cNvPr>
          <p:cNvSpPr txBox="1"/>
          <p:nvPr/>
        </p:nvSpPr>
        <p:spPr>
          <a:xfrm>
            <a:off x="385056" y="1204723"/>
            <a:ext cx="5483185" cy="338554"/>
          </a:xfrm>
          <a:prstGeom prst="rect">
            <a:avLst/>
          </a:prstGeom>
          <a:solidFill>
            <a:schemeClr val="accent1">
              <a:lumMod val="50000"/>
            </a:schemeClr>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Project Summary</a:t>
            </a:r>
            <a:endParaRPr kumimoji="0" lang="en-US" sz="1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71B8E2AA-25A3-4CAF-B4EA-62359ADE1263}"/>
              </a:ext>
            </a:extLst>
          </p:cNvPr>
          <p:cNvSpPr txBox="1"/>
          <p:nvPr/>
        </p:nvSpPr>
        <p:spPr>
          <a:xfrm>
            <a:off x="8915400" y="182880"/>
            <a:ext cx="3451498" cy="430887"/>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rPr>
              <a:t>Materials Class(es): Metals, Fibers, Polymers, E-waste</a:t>
            </a:r>
            <a:endParaRPr lang="en-US" sz="1100" b="1" dirty="0">
              <a:solidFill>
                <a:prstClr val="white">
                  <a:lumMod val="95000"/>
                </a:prstClr>
              </a:solidFill>
              <a:latin typeface="Calibri" panose="020F0502020204030204"/>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rPr>
              <a:t>Node(s):</a:t>
            </a:r>
          </a:p>
        </p:txBody>
      </p:sp>
      <p:sp>
        <p:nvSpPr>
          <p:cNvPr id="23" name="TextBox 22">
            <a:extLst>
              <a:ext uri="{FF2B5EF4-FFF2-40B4-BE49-F238E27FC236}">
                <a16:creationId xmlns:a16="http://schemas.microsoft.com/office/drawing/2014/main" id="{C3B22A19-00FA-4DD7-A183-7891BBCE6A76}"/>
              </a:ext>
            </a:extLst>
          </p:cNvPr>
          <p:cNvSpPr txBox="1"/>
          <p:nvPr/>
        </p:nvSpPr>
        <p:spPr>
          <a:xfrm>
            <a:off x="388274" y="3772595"/>
            <a:ext cx="5486400" cy="2954655"/>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tab pos="114300" algn="l"/>
                <a:tab pos="635000" algn="l"/>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Impact versus the Technical Performance Metrics (TPMs):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buClrTx/>
              <a:buSzTx/>
              <a:buFont typeface="Arial"/>
              <a:buChar char="•"/>
              <a:tabLst>
                <a:tab pos="114300" algn="l"/>
                <a:tab pos="6350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114300" marR="0" lvl="0" indent="-114300" algn="l" defTabSz="457200" rtl="0" eaLnBrk="0" fontAlgn="base" latinLnBrk="0" hangingPunct="0">
              <a:lnSpc>
                <a:spcPct val="100000"/>
              </a:lnSpc>
              <a:spcBef>
                <a:spcPct val="0"/>
              </a:spcBef>
              <a:buClrTx/>
              <a:buSzTx/>
              <a:buFont typeface="Arial"/>
              <a:buChar char="•"/>
              <a:tabLst>
                <a:tab pos="114300" algn="l"/>
                <a:tab pos="635000" algn="l"/>
              </a:tabLst>
              <a:defRPr/>
            </a:pPr>
            <a:r>
              <a:rPr lang="en-US" sz="1100" dirty="0">
                <a:solidFill>
                  <a:prstClr val="black"/>
                </a:solidFill>
                <a:latin typeface="Calibri" panose="020F0502020204030204"/>
                <a:cs typeface="Arial" panose="020B0604020202020204" pitchFamily="34" charset="0"/>
              </a:rPr>
              <a:t> </a:t>
            </a:r>
          </a:p>
          <a:p>
            <a:pPr marL="114300" marR="0" lvl="0" indent="-114300" algn="l" defTabSz="457200" rtl="0" eaLnBrk="0" fontAlgn="base" latinLnBrk="0" hangingPunct="0">
              <a:lnSpc>
                <a:spcPct val="100000"/>
              </a:lnSpc>
              <a:spcBef>
                <a:spcPct val="0"/>
              </a:spcBef>
              <a:buClrTx/>
              <a:buSzTx/>
              <a:buFont typeface="Arial"/>
              <a:buChar char="•"/>
              <a:tabLst>
                <a:tab pos="114300" algn="l"/>
                <a:tab pos="6350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l" defTabSz="457200" rtl="0" eaLnBrk="0" fontAlgn="base" latinLnBrk="0" hangingPunct="0">
              <a:lnSpc>
                <a:spcPct val="100000"/>
              </a:lnSpc>
              <a:spcBef>
                <a:spcPct val="0"/>
              </a:spcBef>
              <a:spcAft>
                <a:spcPct val="0"/>
              </a:spcAft>
              <a:buClrTx/>
              <a:buSzTx/>
              <a:buFontTx/>
              <a:buNone/>
              <a:tabLst/>
              <a:defRPr/>
            </a:pPr>
            <a:r>
              <a:rPr lang="en-US" sz="1200" b="1" dirty="0">
                <a:solidFill>
                  <a:prstClr val="black"/>
                </a:solidFill>
                <a:latin typeface="Calibri" panose="020F0502020204030204"/>
                <a:cs typeface="Arial" panose="020B0604020202020204" pitchFamily="34" charset="0"/>
              </a:rPr>
              <a:t>Description of the Technology Demonstration or Validation</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buClrTx/>
              <a:buSzTx/>
              <a:buFont typeface="Arial"/>
              <a:buChar char="•"/>
              <a:tabLst>
                <a:tab pos="1143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114300" marR="0" lvl="0" indent="-114300" algn="l" defTabSz="457200" rtl="0" eaLnBrk="0" fontAlgn="base" latinLnBrk="0" hangingPunct="0">
              <a:lnSpc>
                <a:spcPct val="100000"/>
              </a:lnSpc>
              <a:spcBef>
                <a:spcPct val="0"/>
              </a:spcBef>
              <a:buClrTx/>
              <a:buSzTx/>
              <a:buFont typeface="Arial"/>
              <a:buChar char="•"/>
              <a:tabLst>
                <a:tab pos="114300" algn="l"/>
              </a:tabLst>
              <a:defRPr/>
            </a:pPr>
            <a:r>
              <a:rPr lang="en-US" sz="1100" dirty="0">
                <a:solidFill>
                  <a:prstClr val="black"/>
                </a:solidFill>
                <a:latin typeface="Calibri" panose="020F0502020204030204"/>
                <a:cs typeface="Arial" panose="020B0604020202020204" pitchFamily="34"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457200" rtl="0" eaLnBrk="0" fontAlgn="base" latinLnBrk="0" hangingPunct="0">
              <a:lnSpc>
                <a:spcPct val="100000"/>
              </a:lnSpc>
              <a:spcBef>
                <a:spcPts val="600"/>
              </a:spcBef>
              <a:spcAft>
                <a:spcPct val="0"/>
              </a:spcAft>
              <a:buClrTx/>
              <a:buSzTx/>
              <a:buFontTx/>
              <a:buNone/>
              <a:tabLst>
                <a:tab pos="2286000" algn="l"/>
                <a:tab pos="3314700" algn="l"/>
              </a:tabLst>
              <a:defRPr/>
            </a:pPr>
            <a:r>
              <a:rPr lang="en-US" sz="1200" b="1" dirty="0">
                <a:solidFill>
                  <a:prstClr val="black"/>
                </a:solidFill>
                <a:latin typeface="Calibri" panose="020F0502020204030204"/>
                <a:cs typeface="Arial" panose="020B0604020202020204" pitchFamily="34" charset="0"/>
              </a:rPr>
              <a:t>Workscope Required After this Project for Industry Adoption</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r>
              <a:rPr lang="en-US" sz="1100" dirty="0">
                <a:solidFill>
                  <a:prstClr val="black"/>
                </a:solidFill>
                <a:latin typeface="Calibri" panose="020F0502020204030204"/>
                <a:cs typeface="Arial" panose="020B0604020202020204" pitchFamily="34"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Tx/>
              <a:buNone/>
              <a:tabLst>
                <a:tab pos="114300" algn="l"/>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R="0" lvl="0" algn="l" defTabSz="457200" rtl="0" eaLnBrk="0" fontAlgn="base" latinLnBrk="0" hangingPunct="0">
              <a:lnSpc>
                <a:spcPct val="100000"/>
              </a:lnSpc>
              <a:spcBef>
                <a:spcPct val="0"/>
              </a:spcBef>
              <a:spcAft>
                <a:spcPct val="0"/>
              </a:spcAft>
              <a:buClrTx/>
              <a:buSzTx/>
              <a:tabLst>
                <a:tab pos="114300" algn="l"/>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Starting TRL:</a:t>
            </a:r>
            <a:endPar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R="0" lvl="0" algn="l" defTabSz="457200" rtl="0" eaLnBrk="0" fontAlgn="base" latinLnBrk="0" hangingPunct="0">
              <a:lnSpc>
                <a:spcPct val="100000"/>
              </a:lnSpc>
              <a:spcBef>
                <a:spcPct val="0"/>
              </a:spcBef>
              <a:spcAft>
                <a:spcPct val="0"/>
              </a:spcAft>
              <a:buClrTx/>
              <a:buSzTx/>
              <a:tabLst>
                <a:tab pos="114300" algn="l"/>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Ending TRL:</a:t>
            </a:r>
          </a:p>
        </p:txBody>
      </p:sp>
      <p:sp>
        <p:nvSpPr>
          <p:cNvPr id="24" name="TextBox 23">
            <a:extLst>
              <a:ext uri="{FF2B5EF4-FFF2-40B4-BE49-F238E27FC236}">
                <a16:creationId xmlns:a16="http://schemas.microsoft.com/office/drawing/2014/main" id="{8C7369BF-5CFF-4B6F-A006-1D0F7DCD8D4E}"/>
              </a:ext>
            </a:extLst>
          </p:cNvPr>
          <p:cNvSpPr txBox="1"/>
          <p:nvPr/>
        </p:nvSpPr>
        <p:spPr>
          <a:xfrm>
            <a:off x="388274" y="3910349"/>
            <a:ext cx="5486400" cy="338554"/>
          </a:xfrm>
          <a:prstGeom prst="rect">
            <a:avLst/>
          </a:prstGeom>
          <a:solidFill>
            <a:schemeClr val="accent1">
              <a:lumMod val="50000"/>
            </a:schemeClr>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Project Impact</a:t>
            </a:r>
            <a:endParaRPr kumimoji="0" lang="en-US" sz="1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41661F9D-DEB4-41EA-B8A4-5B087CBF403D}"/>
              </a:ext>
            </a:extLst>
          </p:cNvPr>
          <p:cNvSpPr txBox="1"/>
          <p:nvPr/>
        </p:nvSpPr>
        <p:spPr>
          <a:xfrm>
            <a:off x="6359368" y="3772595"/>
            <a:ext cx="5443676" cy="221599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Tx/>
              <a:buNone/>
              <a:tabLst>
                <a:tab pos="114300" algn="l"/>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Project Team: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r>
              <a:rPr lang="en-US" sz="1100" dirty="0">
                <a:solidFill>
                  <a:prstClr val="black"/>
                </a:solidFill>
                <a:latin typeface="Calibri" panose="020F0502020204030204"/>
                <a:cs typeface="Arial" panose="020B0604020202020204" pitchFamily="34" charset="0"/>
              </a:rPr>
              <a:t> </a:t>
            </a: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114300" marR="0" lvl="0" indent="-114300" algn="l" defTabSz="457200" rtl="0" eaLnBrk="0" fontAlgn="base" latinLnBrk="0" hangingPunct="0">
              <a:lnSpc>
                <a:spcPct val="100000"/>
              </a:lnSpc>
              <a:spcBef>
                <a:spcPct val="0"/>
              </a:spcBef>
              <a:spcAft>
                <a:spcPct val="0"/>
              </a:spcAft>
              <a:buClrTx/>
              <a:buSzTx/>
              <a:buFontTx/>
              <a:buNone/>
              <a:tabLst>
                <a:tab pos="114300" algn="l"/>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Project Funding Requested: </a:t>
            </a:r>
          </a:p>
          <a:p>
            <a:pPr marL="114300" marR="0" lvl="0" indent="-114300" algn="l" defTabSz="457200" rtl="0" eaLnBrk="0" fontAlgn="base" latinLnBrk="0" hangingPunct="0">
              <a:lnSpc>
                <a:spcPct val="100000"/>
              </a:lnSpc>
              <a:spcBef>
                <a:spcPct val="0"/>
              </a:spcBef>
              <a:spcAft>
                <a:spcPct val="0"/>
              </a:spcAft>
              <a:buClrTx/>
              <a:buSzTx/>
              <a:buFont typeface="Arial"/>
              <a:buChar char="•"/>
              <a:tabLst>
                <a:tab pos="114300" algn="l"/>
                <a:tab pos="27432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REMADE Funding ($K): $	Cost-share ($K): $</a:t>
            </a:r>
          </a:p>
          <a:p>
            <a:pPr marL="114300" marR="0" lvl="0" indent="-114300" algn="l" defTabSz="457200" rtl="0" eaLnBrk="0" fontAlgn="base" latinLnBrk="0" hangingPunct="0">
              <a:lnSpc>
                <a:spcPct val="100000"/>
              </a:lnSpc>
              <a:spcBef>
                <a:spcPct val="0"/>
              </a:spcBef>
              <a:spcAft>
                <a:spcPts val="600"/>
              </a:spcAft>
              <a:buClrTx/>
              <a:buSzTx/>
              <a:buFont typeface="Arial"/>
              <a:buChar char="•"/>
              <a:tabLst>
                <a:tab pos="114300" algn="l"/>
                <a:tab pos="27432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Total Project Funding ($K): $570	Industry Cost Share ($K): </a:t>
            </a:r>
          </a:p>
          <a:p>
            <a:pPr marL="114300" marR="0" lvl="0" indent="-114300" algn="l" defTabSz="457200" rtl="0" eaLnBrk="0" fontAlgn="base" latinLnBrk="0" hangingPunct="0">
              <a:lnSpc>
                <a:spcPct val="100000"/>
              </a:lnSpc>
              <a:spcBef>
                <a:spcPct val="0"/>
              </a:spcBef>
              <a:spcAft>
                <a:spcPct val="0"/>
              </a:spcAft>
              <a:buClrTx/>
              <a:buSzTx/>
              <a:buFontTx/>
              <a:buNone/>
              <a:tabLst>
                <a:tab pos="1143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7EB7E7D5-C2C4-43C6-B92E-52C91F30204D}"/>
              </a:ext>
            </a:extLst>
          </p:cNvPr>
          <p:cNvSpPr txBox="1"/>
          <p:nvPr/>
        </p:nvSpPr>
        <p:spPr>
          <a:xfrm>
            <a:off x="6359368" y="3910349"/>
            <a:ext cx="5486400" cy="338554"/>
          </a:xfrm>
          <a:prstGeom prst="rect">
            <a:avLst/>
          </a:prstGeom>
          <a:solidFill>
            <a:schemeClr val="accent1">
              <a:lumMod val="50000"/>
            </a:schemeClr>
          </a:solidFill>
        </p:spPr>
        <p:txBody>
          <a:bodyPr wrap="square" rtlCol="0">
            <a:spAutoFit/>
          </a:bodyPr>
          <a:lstStyle/>
          <a:p>
            <a:pPr marL="0" marR="0" lvl="0" indent="0" algn="ctr" defTabSz="457200" rtl="0" eaLnBrk="0" fontAlgn="base" latinLnBrk="0" hangingPunct="0">
              <a:lnSpc>
                <a:spcPct val="100000"/>
              </a:lnSpc>
              <a:spcBef>
                <a:spcPct val="0"/>
              </a:spcBef>
              <a:spcAft>
                <a:spcPts val="12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Project Team, Funding</a:t>
            </a:r>
            <a:endParaRPr kumimoji="0" lang="en-US" sz="1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5" name="TextBox 4">
            <a:extLst>
              <a:ext uri="{FF2B5EF4-FFF2-40B4-BE49-F238E27FC236}">
                <a16:creationId xmlns:a16="http://schemas.microsoft.com/office/drawing/2014/main" id="{6BADAD2A-294D-438B-A456-188C590D2984}"/>
              </a:ext>
            </a:extLst>
          </p:cNvPr>
          <p:cNvSpPr txBox="1"/>
          <p:nvPr/>
        </p:nvSpPr>
        <p:spPr>
          <a:xfrm>
            <a:off x="1188720" y="8474"/>
            <a:ext cx="7680960" cy="1055850"/>
          </a:xfrm>
          <a:prstGeom prst="rect">
            <a:avLst/>
          </a:prstGeom>
          <a:noFill/>
        </p:spPr>
        <p:txBody>
          <a:bodyPr vert="horz" lIns="91440" tIns="45720" rIns="91440" bIns="45720" rtlCol="0" anchor="ctr">
            <a:noAutofit/>
          </a:bodyPr>
          <a:lstStyle>
            <a:defPPr>
              <a:defRPr lang="en-US"/>
            </a:defPPr>
            <a:lvl1pPr marR="0" lvl="0" indent="0" defTabSz="685800" fontAlgn="auto">
              <a:lnSpc>
                <a:spcPct val="90000"/>
              </a:lnSpc>
              <a:spcBef>
                <a:spcPct val="0"/>
              </a:spcBef>
              <a:spcAft>
                <a:spcPts val="0"/>
              </a:spcAft>
              <a:buClrTx/>
              <a:buSzTx/>
              <a:buFontTx/>
              <a:buNone/>
              <a:tabLst>
                <a:tab pos="6400800" algn="l"/>
              </a:tabLst>
              <a:defRPr kumimoji="0" sz="2400" b="0" i="0" u="none" strike="noStrike" cap="none" spc="0" normalizeH="0" baseline="0">
                <a:ln>
                  <a:noFill/>
                </a:ln>
                <a:solidFill>
                  <a:prstClr val="white"/>
                </a:solidFill>
                <a:effectLst/>
                <a:uLnTx/>
                <a:uFillTx/>
                <a:latin typeface="Calibri" panose="020F0502020204030204"/>
                <a:cs typeface="Segoe UI Semilight" panose="020B0402040204020203" pitchFamily="34" charset="0"/>
              </a:defRPr>
            </a:lvl1pPr>
          </a:lstStyle>
          <a:p>
            <a:r>
              <a:rPr lang="en-US" sz="2200" dirty="0"/>
              <a:t>Project Title</a:t>
            </a:r>
          </a:p>
        </p:txBody>
      </p:sp>
      <p:pic>
        <p:nvPicPr>
          <p:cNvPr id="21" name="Picture 20" descr="A picture containing drawing&#10;&#10;Description automatically generated">
            <a:extLst>
              <a:ext uri="{FF2B5EF4-FFF2-40B4-BE49-F238E27FC236}">
                <a16:creationId xmlns:a16="http://schemas.microsoft.com/office/drawing/2014/main" id="{6CC021D8-9481-4548-B209-14AF83F29BC9}"/>
              </a:ext>
            </a:extLst>
          </p:cNvPr>
          <p:cNvPicPr>
            <a:picLocks noChangeAspect="1"/>
          </p:cNvPicPr>
          <p:nvPr/>
        </p:nvPicPr>
        <p:blipFill>
          <a:blip r:embed="rId2">
            <a:biLevel thresh="50000"/>
          </a:blip>
          <a:stretch>
            <a:fillRect/>
          </a:stretch>
        </p:blipFill>
        <p:spPr>
          <a:xfrm>
            <a:off x="385056" y="256382"/>
            <a:ext cx="652905" cy="652905"/>
          </a:xfrm>
          <a:prstGeom prst="rect">
            <a:avLst/>
          </a:prstGeom>
        </p:spPr>
      </p:pic>
    </p:spTree>
    <p:extLst>
      <p:ext uri="{BB962C8B-B14F-4D97-AF65-F5344CB8AC3E}">
        <p14:creationId xmlns:p14="http://schemas.microsoft.com/office/powerpoint/2010/main" val="412036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88C9B9-9B7E-4D1C-9370-225859EE755B}"/>
              </a:ext>
            </a:extLst>
          </p:cNvPr>
          <p:cNvSpPr>
            <a:spLocks noGrp="1"/>
          </p:cNvSpPr>
          <p:nvPr>
            <p:ph type="body" sz="quarter" idx="10"/>
          </p:nvPr>
        </p:nvSpPr>
        <p:spPr/>
        <p:txBody>
          <a:bodyPr>
            <a:normAutofit fontScale="92500" lnSpcReduction="20000"/>
          </a:bodyPr>
          <a:lstStyle/>
          <a:p>
            <a:r>
              <a:rPr lang="en-US" dirty="0"/>
              <a:t>Project Goals and Objectives</a:t>
            </a:r>
            <a:endParaRPr lang="en-US" i="1" dirty="0"/>
          </a:p>
          <a:p>
            <a:r>
              <a:rPr lang="en-US" i="1" dirty="0"/>
              <a:t>What are your trying to accomplish?</a:t>
            </a:r>
            <a:endParaRPr lang="en-US" i="1" dirty="0">
              <a:ea typeface="Calibri"/>
              <a:cs typeface="Calibri"/>
            </a:endParaRPr>
          </a:p>
        </p:txBody>
      </p:sp>
      <p:sp>
        <p:nvSpPr>
          <p:cNvPr id="9" name="TextBox 8">
            <a:extLst>
              <a:ext uri="{FF2B5EF4-FFF2-40B4-BE49-F238E27FC236}">
                <a16:creationId xmlns:a16="http://schemas.microsoft.com/office/drawing/2014/main" id="{BF809884-1329-4E53-8142-89FB89A495C9}"/>
              </a:ext>
            </a:extLst>
          </p:cNvPr>
          <p:cNvSpPr txBox="1"/>
          <p:nvPr/>
        </p:nvSpPr>
        <p:spPr>
          <a:xfrm>
            <a:off x="366713" y="1463040"/>
            <a:ext cx="11457012" cy="646331"/>
          </a:xfrm>
          <a:prstGeom prst="rect">
            <a:avLst/>
          </a:prstGeom>
          <a:noFill/>
        </p:spPr>
        <p:txBody>
          <a:bodyPr wrap="square" lIns="91440" tIns="45720" rIns="91440" bIns="45720" rtlCol="0" anchor="t">
            <a:spAutoFit/>
          </a:bodyPr>
          <a:lstStyle/>
          <a:p>
            <a:r>
              <a:rPr lang="en-US" b="1" dirty="0">
                <a:solidFill>
                  <a:schemeClr val="tx2"/>
                </a:solidFill>
              </a:rPr>
              <a:t>Project Goals and Objectives</a:t>
            </a:r>
            <a:endParaRPr lang="en-US" dirty="0">
              <a:solidFill>
                <a:schemeClr val="tx2"/>
              </a:solidFill>
              <a:ea typeface="Calibri"/>
              <a:cs typeface="Calibri"/>
            </a:endParaRPr>
          </a:p>
          <a:p>
            <a:pPr marL="285750" indent="-285750">
              <a:spcAft>
                <a:spcPts val="1200"/>
              </a:spcAft>
              <a:buFont typeface="Arial" panose="020B0604020202020204" pitchFamily="34" charset="0"/>
              <a:buChar char="•"/>
            </a:pPr>
            <a:r>
              <a:rPr lang="en-US" dirty="0">
                <a:ea typeface="Calibri"/>
                <a:cs typeface="Calibri"/>
              </a:rPr>
              <a:t>Provide</a:t>
            </a:r>
            <a:r>
              <a:rPr lang="en-US" dirty="0">
                <a:ea typeface="+mn-lt"/>
                <a:cs typeface="+mn-lt"/>
              </a:rPr>
              <a:t> a high-level summary of the problem domain you are addressing and what you are trying to achieve.</a:t>
            </a:r>
            <a:endParaRPr lang="en-US">
              <a:ea typeface="Calibri" panose="020F0502020204030204"/>
              <a:cs typeface="Calibri" panose="020F0502020204030204"/>
            </a:endParaRPr>
          </a:p>
        </p:txBody>
      </p:sp>
      <p:sp>
        <p:nvSpPr>
          <p:cNvPr id="3" name="TextBox 2">
            <a:extLst>
              <a:ext uri="{FF2B5EF4-FFF2-40B4-BE49-F238E27FC236}">
                <a16:creationId xmlns:a16="http://schemas.microsoft.com/office/drawing/2014/main" id="{0D35C511-280F-95BA-CB15-667CDF02E518}"/>
              </a:ext>
            </a:extLst>
          </p:cNvPr>
          <p:cNvSpPr txBox="1"/>
          <p:nvPr/>
        </p:nvSpPr>
        <p:spPr>
          <a:xfrm>
            <a:off x="952500" y="6081380"/>
            <a:ext cx="10278263" cy="369332"/>
          </a:xfrm>
          <a:prstGeom prst="rect">
            <a:avLst/>
          </a:prstGeom>
          <a:noFill/>
        </p:spPr>
        <p:txBody>
          <a:bodyPr wrap="none" rtlCol="0">
            <a:spAutoFit/>
          </a:bodyPr>
          <a:lstStyle/>
          <a:p>
            <a:r>
              <a:rPr lang="en-US" dirty="0"/>
              <a:t>Rather than regurgitating what you wrote earlier, use graphics wherever possible to answer these questions.</a:t>
            </a:r>
          </a:p>
        </p:txBody>
      </p:sp>
    </p:spTree>
    <p:extLst>
      <p:ext uri="{BB962C8B-B14F-4D97-AF65-F5344CB8AC3E}">
        <p14:creationId xmlns:p14="http://schemas.microsoft.com/office/powerpoint/2010/main" val="2996890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88C9B9-9B7E-4D1C-9370-225859EE755B}"/>
              </a:ext>
            </a:extLst>
          </p:cNvPr>
          <p:cNvSpPr>
            <a:spLocks noGrp="1"/>
          </p:cNvSpPr>
          <p:nvPr>
            <p:ph type="body" sz="quarter" idx="10"/>
          </p:nvPr>
        </p:nvSpPr>
        <p:spPr/>
        <p:txBody>
          <a:bodyPr>
            <a:normAutofit fontScale="92500" lnSpcReduction="20000"/>
          </a:bodyPr>
          <a:lstStyle/>
          <a:p>
            <a:r>
              <a:rPr lang="en-US" dirty="0"/>
              <a:t>Summary of Prior Work</a:t>
            </a:r>
            <a:endParaRPr lang="en-US" i="1" dirty="0"/>
          </a:p>
          <a:p>
            <a:r>
              <a:rPr lang="en-US" i="1" dirty="0"/>
              <a:t>What have you previously accomplished?</a:t>
            </a:r>
            <a:endParaRPr lang="en-US" i="1" dirty="0">
              <a:ea typeface="Calibri"/>
              <a:cs typeface="Calibri"/>
            </a:endParaRPr>
          </a:p>
        </p:txBody>
      </p:sp>
      <p:sp>
        <p:nvSpPr>
          <p:cNvPr id="9" name="TextBox 8">
            <a:extLst>
              <a:ext uri="{FF2B5EF4-FFF2-40B4-BE49-F238E27FC236}">
                <a16:creationId xmlns:a16="http://schemas.microsoft.com/office/drawing/2014/main" id="{BF809884-1329-4E53-8142-89FB89A495C9}"/>
              </a:ext>
            </a:extLst>
          </p:cNvPr>
          <p:cNvSpPr txBox="1"/>
          <p:nvPr/>
        </p:nvSpPr>
        <p:spPr>
          <a:xfrm>
            <a:off x="401877" y="1463040"/>
            <a:ext cx="11389635" cy="1631216"/>
          </a:xfrm>
          <a:prstGeom prst="rect">
            <a:avLst/>
          </a:prstGeom>
          <a:noFill/>
        </p:spPr>
        <p:txBody>
          <a:bodyPr wrap="square" lIns="91440" tIns="45720" rIns="91440" bIns="45720" rtlCol="0" anchor="t">
            <a:spAutoFit/>
          </a:bodyPr>
          <a:lstStyle/>
          <a:p>
            <a:r>
              <a:rPr lang="en-US" b="1" dirty="0">
                <a:solidFill>
                  <a:schemeClr val="tx2"/>
                </a:solidFill>
              </a:rPr>
              <a:t>Problem Statement for the Prior/Current Project </a:t>
            </a:r>
            <a:endParaRPr lang="en-US" b="1" dirty="0"/>
          </a:p>
          <a:p>
            <a:pPr marL="285750" indent="-285750">
              <a:spcAft>
                <a:spcPts val="1200"/>
              </a:spcAft>
              <a:buFont typeface="Arial" panose="020B0604020202020204" pitchFamily="34" charset="0"/>
              <a:buChar char="•"/>
            </a:pPr>
            <a:r>
              <a:rPr lang="en-US" dirty="0">
                <a:ea typeface="+mn-lt"/>
                <a:cs typeface="+mn-lt"/>
              </a:rPr>
              <a:t>Provide a summary of your prior or current REMADE-funded or independently-funded technology development efforts, describing the problem you worked on, the approach you took, the results you obtained (including how demonstrated the technology), and the evidence that you have already attained TRL 6. </a:t>
            </a:r>
            <a:endParaRPr lang="en-US" dirty="0">
              <a:ea typeface="Calibri" panose="020F0502020204030204"/>
              <a:cs typeface="Calibri" panose="020F0502020204030204"/>
            </a:endParaRPr>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5F89B3BD-FDC3-1FD5-3EE3-C1E959730974}"/>
              </a:ext>
            </a:extLst>
          </p:cNvPr>
          <p:cNvSpPr txBox="1"/>
          <p:nvPr/>
        </p:nvSpPr>
        <p:spPr>
          <a:xfrm>
            <a:off x="960329" y="6081380"/>
            <a:ext cx="10278263" cy="369332"/>
          </a:xfrm>
          <a:prstGeom prst="rect">
            <a:avLst/>
          </a:prstGeom>
          <a:noFill/>
        </p:spPr>
        <p:txBody>
          <a:bodyPr wrap="none" rtlCol="0">
            <a:spAutoFit/>
          </a:bodyPr>
          <a:lstStyle/>
          <a:p>
            <a:r>
              <a:rPr lang="en-US" dirty="0"/>
              <a:t>Rather than regurgitating what you wrote earlier, use graphics wherever possible to answer these questions.</a:t>
            </a:r>
          </a:p>
        </p:txBody>
      </p:sp>
    </p:spTree>
    <p:extLst>
      <p:ext uri="{BB962C8B-B14F-4D97-AF65-F5344CB8AC3E}">
        <p14:creationId xmlns:p14="http://schemas.microsoft.com/office/powerpoint/2010/main" val="50220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B0390AA-4006-49C5-B0F9-40BA0EA930D0}"/>
              </a:ext>
            </a:extLst>
          </p:cNvPr>
          <p:cNvSpPr>
            <a:spLocks noGrp="1"/>
          </p:cNvSpPr>
          <p:nvPr>
            <p:ph type="body" sz="quarter" idx="10"/>
          </p:nvPr>
        </p:nvSpPr>
        <p:spPr/>
        <p:txBody>
          <a:bodyPr>
            <a:normAutofit fontScale="92500" lnSpcReduction="20000"/>
          </a:bodyPr>
          <a:lstStyle/>
          <a:p>
            <a:r>
              <a:rPr lang="en-US" dirty="0">
                <a:ea typeface="Calibri"/>
                <a:cs typeface="Calibri"/>
              </a:rPr>
              <a:t>Technology Demonstration</a:t>
            </a:r>
            <a:endParaRPr lang="en-US"/>
          </a:p>
          <a:p>
            <a:r>
              <a:rPr lang="en-US" i="1" dirty="0">
                <a:ea typeface="Calibri"/>
                <a:cs typeface="Calibri"/>
              </a:rPr>
              <a:t>What technology will you be demonstrating?</a:t>
            </a:r>
            <a:endParaRPr lang="en-US" dirty="0"/>
          </a:p>
        </p:txBody>
      </p:sp>
      <p:sp>
        <p:nvSpPr>
          <p:cNvPr id="8" name="TextBox 7">
            <a:extLst>
              <a:ext uri="{FF2B5EF4-FFF2-40B4-BE49-F238E27FC236}">
                <a16:creationId xmlns:a16="http://schemas.microsoft.com/office/drawing/2014/main" id="{9C3F97FC-FD14-4FED-AD2A-68024E30D03E}"/>
              </a:ext>
            </a:extLst>
          </p:cNvPr>
          <p:cNvSpPr txBox="1"/>
          <p:nvPr/>
        </p:nvSpPr>
        <p:spPr>
          <a:xfrm>
            <a:off x="610644" y="1463040"/>
            <a:ext cx="10972800" cy="2062103"/>
          </a:xfrm>
          <a:prstGeom prst="rect">
            <a:avLst/>
          </a:prstGeom>
          <a:noFill/>
        </p:spPr>
        <p:txBody>
          <a:bodyPr wrap="square" lIns="91440" tIns="45720" rIns="91440" bIns="45720" rtlCol="0" anchor="t">
            <a:spAutoFit/>
          </a:bodyPr>
          <a:lstStyle/>
          <a:p>
            <a:pPr marL="171450" indent="-171450">
              <a:spcAft>
                <a:spcPts val="1200"/>
              </a:spcAft>
              <a:buFont typeface="Arial"/>
              <a:buChar char="•"/>
            </a:pPr>
            <a:r>
              <a:rPr lang="en-US" dirty="0">
                <a:ea typeface="Calibri"/>
                <a:cs typeface="Calibri"/>
              </a:rPr>
              <a:t>Explain what you will be demonstrating through your proposed Technology DV&amp;V project and how it extends your prior efforts (what's new).</a:t>
            </a:r>
            <a:endParaRPr lang="en-US">
              <a:ea typeface="Calibri" panose="020F0502020204030204"/>
              <a:cs typeface="Calibri" panose="020F0502020204030204"/>
            </a:endParaRPr>
          </a:p>
          <a:p>
            <a:pPr marL="171450" indent="-171450">
              <a:spcAft>
                <a:spcPts val="1200"/>
              </a:spcAft>
              <a:buFont typeface="Arial"/>
              <a:buChar char="•"/>
              <a:tabLst>
                <a:tab pos="457200" algn="l"/>
              </a:tabLst>
            </a:pPr>
            <a:r>
              <a:rPr lang="en-US" dirty="0">
                <a:ea typeface="Calibri"/>
                <a:cs typeface="Calibri"/>
              </a:rPr>
              <a:t>Describe the equipment, facilities, and feedstocks you will utilize for the demonstration, and whether your team members have changed relative to your prior R&amp;D work.</a:t>
            </a:r>
          </a:p>
          <a:p>
            <a:pPr marL="171450" indent="-171450">
              <a:spcAft>
                <a:spcPts val="1200"/>
              </a:spcAft>
              <a:buFont typeface="Arial"/>
              <a:buChar char="•"/>
              <a:tabLst>
                <a:tab pos="457200" algn="l"/>
              </a:tabLst>
            </a:pPr>
            <a:r>
              <a:rPr lang="en-US" dirty="0">
                <a:ea typeface="Calibri" panose="020F0502020204030204"/>
                <a:cs typeface="Calibri" panose="020F0502020204030204"/>
              </a:rPr>
              <a:t>Which industry partner(s) will be guiding your project, and does your team include supply chain stakeholders who would utilize the secondary feedstocks? </a:t>
            </a:r>
          </a:p>
        </p:txBody>
      </p:sp>
      <p:sp>
        <p:nvSpPr>
          <p:cNvPr id="3" name="TextBox 2">
            <a:extLst>
              <a:ext uri="{FF2B5EF4-FFF2-40B4-BE49-F238E27FC236}">
                <a16:creationId xmlns:a16="http://schemas.microsoft.com/office/drawing/2014/main" id="{FD3787F3-A0B5-E1C8-F39D-C07CD805BD6A}"/>
              </a:ext>
            </a:extLst>
          </p:cNvPr>
          <p:cNvSpPr txBox="1"/>
          <p:nvPr/>
        </p:nvSpPr>
        <p:spPr>
          <a:xfrm>
            <a:off x="960329" y="6081380"/>
            <a:ext cx="10278263" cy="369332"/>
          </a:xfrm>
          <a:prstGeom prst="rect">
            <a:avLst/>
          </a:prstGeom>
          <a:noFill/>
        </p:spPr>
        <p:txBody>
          <a:bodyPr wrap="none" rtlCol="0">
            <a:spAutoFit/>
          </a:bodyPr>
          <a:lstStyle/>
          <a:p>
            <a:r>
              <a:rPr lang="en-US" dirty="0"/>
              <a:t>Rather than regurgitating what you wrote earlier, use graphics wherever possible to answer these questions.</a:t>
            </a:r>
          </a:p>
        </p:txBody>
      </p:sp>
    </p:spTree>
    <p:extLst>
      <p:ext uri="{BB962C8B-B14F-4D97-AF65-F5344CB8AC3E}">
        <p14:creationId xmlns:p14="http://schemas.microsoft.com/office/powerpoint/2010/main" val="273191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7D0D55-96B7-4A68-A978-AB017B3D052F}"/>
              </a:ext>
            </a:extLst>
          </p:cNvPr>
          <p:cNvSpPr>
            <a:spLocks noGrp="1"/>
          </p:cNvSpPr>
          <p:nvPr>
            <p:ph type="body" sz="quarter" idx="10"/>
          </p:nvPr>
        </p:nvSpPr>
        <p:spPr>
          <a:xfrm>
            <a:off x="331788" y="128588"/>
            <a:ext cx="11996954" cy="854075"/>
          </a:xfrm>
        </p:spPr>
        <p:txBody>
          <a:bodyPr>
            <a:normAutofit fontScale="92500" lnSpcReduction="20000"/>
          </a:bodyPr>
          <a:lstStyle/>
          <a:p>
            <a:r>
              <a:rPr lang="en-US" dirty="0"/>
              <a:t>Technology Verification</a:t>
            </a:r>
          </a:p>
          <a:p>
            <a:r>
              <a:rPr lang="en-US" i="1" dirty="0"/>
              <a:t>What performance or financial targets must you meet?</a:t>
            </a:r>
            <a:endParaRPr lang="en-US" i="1" dirty="0">
              <a:ea typeface="Calibri"/>
              <a:cs typeface="Calibri"/>
            </a:endParaRPr>
          </a:p>
        </p:txBody>
      </p:sp>
      <p:sp>
        <p:nvSpPr>
          <p:cNvPr id="3" name="TextBox 2">
            <a:extLst>
              <a:ext uri="{FF2B5EF4-FFF2-40B4-BE49-F238E27FC236}">
                <a16:creationId xmlns:a16="http://schemas.microsoft.com/office/drawing/2014/main" id="{05FEE3DC-B493-41F0-9E78-CAA0FE10FD6F}"/>
              </a:ext>
            </a:extLst>
          </p:cNvPr>
          <p:cNvSpPr txBox="1"/>
          <p:nvPr/>
        </p:nvSpPr>
        <p:spPr>
          <a:xfrm>
            <a:off x="960329" y="6081380"/>
            <a:ext cx="10278263" cy="369332"/>
          </a:xfrm>
          <a:prstGeom prst="rect">
            <a:avLst/>
          </a:prstGeom>
          <a:noFill/>
        </p:spPr>
        <p:txBody>
          <a:bodyPr wrap="none" rtlCol="0">
            <a:spAutoFit/>
          </a:bodyPr>
          <a:lstStyle/>
          <a:p>
            <a:r>
              <a:rPr lang="en-US" dirty="0"/>
              <a:t>Rather than regurgitating what you wrote earlier, use graphics wherever possible to answer these questions.</a:t>
            </a:r>
          </a:p>
        </p:txBody>
      </p:sp>
      <p:sp>
        <p:nvSpPr>
          <p:cNvPr id="9" name="TextBox 8">
            <a:extLst>
              <a:ext uri="{FF2B5EF4-FFF2-40B4-BE49-F238E27FC236}">
                <a16:creationId xmlns:a16="http://schemas.microsoft.com/office/drawing/2014/main" id="{ABA99FC3-21F1-40C9-AEC9-645AD8162846}"/>
              </a:ext>
            </a:extLst>
          </p:cNvPr>
          <p:cNvSpPr txBox="1"/>
          <p:nvPr/>
        </p:nvSpPr>
        <p:spPr>
          <a:xfrm>
            <a:off x="240082" y="1463040"/>
            <a:ext cx="11709416" cy="2492990"/>
          </a:xfrm>
          <a:prstGeom prst="rect">
            <a:avLst/>
          </a:prstGeom>
          <a:noFill/>
        </p:spPr>
        <p:txBody>
          <a:bodyPr wrap="square" lIns="91440" tIns="45720" rIns="91440" bIns="45720" anchor="t">
            <a:spAutoFit/>
          </a:bodyPr>
          <a:lstStyle/>
          <a:p>
            <a:pPr marL="285750" indent="-285750">
              <a:spcAft>
                <a:spcPts val="1200"/>
              </a:spcAft>
              <a:buFont typeface="Arial"/>
              <a:buChar char="•"/>
              <a:defRPr/>
            </a:pPr>
            <a:r>
              <a:rPr lang="en-US" dirty="0">
                <a:latin typeface="Calibri" panose="020F0502020204030204"/>
              </a:rPr>
              <a:t>Explain how you established </a:t>
            </a:r>
            <a:r>
              <a:rPr kumimoji="0" lang="en-US" b="0" i="0" u="none" strike="noStrike" kern="1200" cap="none" spc="0" normalizeH="0" baseline="0" noProof="0" dirty="0">
                <a:ln>
                  <a:noFill/>
                </a:ln>
                <a:effectLst/>
                <a:uLnTx/>
                <a:uFillTx/>
                <a:latin typeface="Calibri" panose="020F0502020204030204"/>
                <a:ea typeface="+mn-ea"/>
                <a:cs typeface="+mn-cs"/>
              </a:rPr>
              <a:t>the </a:t>
            </a:r>
            <a:r>
              <a:rPr lang="en-US" dirty="0">
                <a:latin typeface="Calibri" panose="020F0502020204030204"/>
              </a:rPr>
              <a:t>performance and financial targets your technology must meet for </a:t>
            </a:r>
            <a:r>
              <a:rPr kumimoji="0" lang="en-US" b="0" i="0" u="none" strike="noStrike" kern="1200" cap="none" spc="0" normalizeH="0" baseline="0" noProof="0" dirty="0">
                <a:ln>
                  <a:noFill/>
                </a:ln>
                <a:effectLst/>
                <a:uLnTx/>
                <a:uFillTx/>
                <a:latin typeface="Calibri" panose="020F0502020204030204"/>
                <a:ea typeface="+mn-ea"/>
                <a:cs typeface="+mn-cs"/>
              </a:rPr>
              <a:t>the </a:t>
            </a:r>
            <a:r>
              <a:rPr lang="en-US" dirty="0">
                <a:latin typeface="Calibri" panose="020F0502020204030204"/>
              </a:rPr>
              <a:t>supply chain to adopt it</a:t>
            </a:r>
            <a:r>
              <a:rPr kumimoji="0" lang="en-US" b="0" i="0" u="none" strike="noStrike" kern="1200" cap="none" spc="0" normalizeH="0" baseline="0" noProof="0" dirty="0">
                <a:ln>
                  <a:noFill/>
                </a:ln>
                <a:effectLst/>
                <a:uLnTx/>
                <a:uFillTx/>
                <a:latin typeface="Calibri" panose="020F0502020204030204"/>
                <a:ea typeface="+mn-ea"/>
                <a:cs typeface="+mn-cs"/>
              </a:rPr>
              <a:t>, </a:t>
            </a:r>
            <a:r>
              <a:rPr lang="en-US" dirty="0">
                <a:latin typeface="Calibri" panose="020F0502020204030204"/>
              </a:rPr>
              <a:t>and which organizations within the supply chain helped </a:t>
            </a:r>
            <a:r>
              <a:rPr kumimoji="0" lang="en-US" b="0" i="0" u="none" strike="noStrike" kern="1200" cap="none" spc="0" normalizeH="0" baseline="0" noProof="0" dirty="0">
                <a:ln>
                  <a:noFill/>
                </a:ln>
                <a:effectLst/>
                <a:uLnTx/>
                <a:uFillTx/>
                <a:latin typeface="Calibri" panose="020F0502020204030204"/>
                <a:ea typeface="+mn-ea"/>
                <a:cs typeface="+mn-cs"/>
              </a:rPr>
              <a:t>you </a:t>
            </a:r>
            <a:r>
              <a:rPr lang="en-US" dirty="0">
                <a:latin typeface="Calibri" panose="020F0502020204030204"/>
              </a:rPr>
              <a:t>set those targets and quantify </a:t>
            </a:r>
            <a:r>
              <a:rPr kumimoji="0" lang="en-US" b="0" i="0" u="none" strike="noStrike" kern="1200" cap="none" spc="0" normalizeH="0" baseline="0" noProof="0" dirty="0">
                <a:ln>
                  <a:noFill/>
                </a:ln>
                <a:effectLst/>
                <a:uLnTx/>
                <a:uFillTx/>
                <a:latin typeface="Calibri" panose="020F0502020204030204"/>
                <a:ea typeface="+mn-ea"/>
                <a:cs typeface="+mn-cs"/>
              </a:rPr>
              <a:t>the </a:t>
            </a:r>
            <a:r>
              <a:rPr lang="en-US" dirty="0">
                <a:latin typeface="Calibri" panose="020F0502020204030204"/>
              </a:rPr>
              <a:t>impact of your project?</a:t>
            </a:r>
            <a:endParaRPr lang="en-US">
              <a:ea typeface="Calibri"/>
              <a:cs typeface="Calibri"/>
            </a:endParaRPr>
          </a:p>
          <a:p>
            <a:pPr marL="285750" indent="-285750">
              <a:spcAft>
                <a:spcPts val="1200"/>
              </a:spcAft>
              <a:buFont typeface="Arial"/>
              <a:buChar char="•"/>
              <a:defRPr/>
            </a:pPr>
            <a:r>
              <a:rPr lang="en-US" dirty="0">
                <a:latin typeface="Calibri" panose="020F0502020204030204"/>
              </a:rPr>
              <a:t>If members </a:t>
            </a:r>
            <a:r>
              <a:rPr kumimoji="0" lang="en-US" b="0" i="0" u="none" strike="noStrike" kern="1200" cap="none" spc="0" normalizeH="0" baseline="0" noProof="0" dirty="0">
                <a:ln>
                  <a:noFill/>
                </a:ln>
                <a:effectLst/>
                <a:uLnTx/>
                <a:uFillTx/>
                <a:latin typeface="Calibri" panose="020F0502020204030204"/>
                <a:ea typeface="+mn-ea"/>
                <a:cs typeface="+mn-cs"/>
              </a:rPr>
              <a:t>of the </a:t>
            </a:r>
            <a:r>
              <a:rPr lang="en-US" dirty="0">
                <a:latin typeface="Calibri" panose="020F0502020204030204"/>
              </a:rPr>
              <a:t>supply chain or relevant stakeholders did not help you identify the performance </a:t>
            </a:r>
            <a:r>
              <a:rPr kumimoji="0" lang="en-US" b="0" i="0" u="none" strike="noStrike" kern="1200" cap="none" spc="0" normalizeH="0" baseline="0" noProof="0" dirty="0">
                <a:ln>
                  <a:noFill/>
                </a:ln>
                <a:effectLst/>
                <a:uLnTx/>
                <a:uFillTx/>
                <a:latin typeface="Calibri" panose="020F0502020204030204"/>
                <a:ea typeface="+mn-ea"/>
                <a:cs typeface="+mn-cs"/>
              </a:rPr>
              <a:t>and </a:t>
            </a:r>
            <a:r>
              <a:rPr lang="en-US" dirty="0">
                <a:latin typeface="Calibri" panose="020F0502020204030204"/>
              </a:rPr>
              <a:t>financial targets or quantify </a:t>
            </a:r>
            <a:r>
              <a:rPr kumimoji="0" lang="en-US" b="0" i="0" u="none" strike="noStrike" kern="1200" cap="none" spc="0" normalizeH="0" baseline="0" noProof="0" dirty="0">
                <a:ln>
                  <a:noFill/>
                </a:ln>
                <a:effectLst/>
                <a:uLnTx/>
                <a:uFillTx/>
                <a:latin typeface="Calibri" panose="020F0502020204030204"/>
                <a:ea typeface="+mn-ea"/>
                <a:cs typeface="+mn-cs"/>
              </a:rPr>
              <a:t>the </a:t>
            </a:r>
            <a:r>
              <a:rPr lang="en-US" dirty="0">
                <a:latin typeface="Calibri" panose="020F0502020204030204"/>
              </a:rPr>
              <a:t>benefits you are claiming, please explain how you determined them. </a:t>
            </a:r>
            <a:endParaRPr lang="en-US">
              <a:ea typeface="Calibri"/>
              <a:cs typeface="Calibri"/>
            </a:endParaRPr>
          </a:p>
          <a:p>
            <a:pPr marL="285750" indent="-285750">
              <a:spcAft>
                <a:spcPts val="1200"/>
              </a:spcAft>
              <a:buFont typeface="Arial"/>
              <a:buChar char="•"/>
              <a:defRPr/>
            </a:pPr>
            <a:r>
              <a:rPr lang="en-US" dirty="0">
                <a:latin typeface="Calibri" panose="020F0502020204030204"/>
              </a:rPr>
              <a:t>If you have yet </a:t>
            </a:r>
            <a:r>
              <a:rPr kumimoji="0" lang="en-US" b="0" i="0" u="none" strike="noStrike" kern="1200" cap="none" spc="0" normalizeH="0" baseline="0" noProof="0" dirty="0">
                <a:ln>
                  <a:noFill/>
                </a:ln>
                <a:effectLst/>
                <a:uLnTx/>
                <a:uFillTx/>
                <a:latin typeface="Calibri" panose="020F0502020204030204"/>
                <a:ea typeface="+mn-ea"/>
                <a:cs typeface="+mn-cs"/>
              </a:rPr>
              <a:t>to</a:t>
            </a:r>
            <a:r>
              <a:rPr lang="en-US" dirty="0">
                <a:latin typeface="Calibri" panose="020F0502020204030204"/>
              </a:rPr>
              <a:t> establish </a:t>
            </a:r>
            <a:r>
              <a:rPr kumimoji="0" lang="en-US" b="0" i="0" u="none" strike="noStrike" kern="1200" cap="none" spc="0" normalizeH="0" baseline="0" noProof="0" dirty="0">
                <a:ln>
                  <a:noFill/>
                </a:ln>
                <a:effectLst/>
                <a:uLnTx/>
                <a:uFillTx/>
                <a:latin typeface="Calibri" panose="020F0502020204030204"/>
                <a:ea typeface="+mn-ea"/>
                <a:cs typeface="+mn-cs"/>
              </a:rPr>
              <a:t>the </a:t>
            </a:r>
            <a:r>
              <a:rPr lang="en-US" dirty="0">
                <a:latin typeface="Calibri" panose="020F0502020204030204"/>
              </a:rPr>
              <a:t>performance and financial targets</a:t>
            </a:r>
            <a:r>
              <a:rPr kumimoji="0" lang="en-US" b="0" i="0" u="none" strike="noStrike" kern="1200" cap="none" spc="0" normalizeH="0" baseline="0" noProof="0" dirty="0">
                <a:ln>
                  <a:noFill/>
                </a:ln>
                <a:effectLst/>
                <a:uLnTx/>
                <a:uFillTx/>
                <a:latin typeface="Calibri" panose="020F0502020204030204"/>
                <a:ea typeface="+mn-ea"/>
                <a:cs typeface="+mn-cs"/>
              </a:rPr>
              <a:t>,</a:t>
            </a:r>
            <a:r>
              <a:rPr lang="en-US" dirty="0">
                <a:latin typeface="Calibri" panose="020F0502020204030204"/>
              </a:rPr>
              <a:t> please explain how you intend to do so.</a:t>
            </a:r>
            <a:endParaRPr lang="en-US">
              <a:ea typeface="Calibri" panose="020F0502020204030204"/>
              <a:cs typeface="Calibri" panose="020F0502020204030204"/>
            </a:endParaRPr>
          </a:p>
          <a:p>
            <a:pPr marL="285750" marR="0" lvl="0" indent="-285750" defTabSz="457200">
              <a:lnSpc>
                <a:spcPct val="100000"/>
              </a:lnSpc>
              <a:spcBef>
                <a:spcPts val="0"/>
              </a:spcBef>
              <a:spcAft>
                <a:spcPts val="600"/>
              </a:spcAft>
              <a:buClrTx/>
              <a:buSzTx/>
              <a:buFont typeface="Arial" panose="020B0604020202020204" pitchFamily="34" charset="0"/>
              <a:buChar char="•"/>
              <a:tabLst/>
              <a:defRPr/>
            </a:pPr>
            <a:endParaRPr lang="en-US" dirty="0">
              <a:ea typeface="Calibri"/>
              <a:cs typeface="Calibri"/>
            </a:endParaRPr>
          </a:p>
        </p:txBody>
      </p:sp>
    </p:spTree>
    <p:extLst>
      <p:ext uri="{BB962C8B-B14F-4D97-AF65-F5344CB8AC3E}">
        <p14:creationId xmlns:p14="http://schemas.microsoft.com/office/powerpoint/2010/main" val="395971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DD2F9F-71DD-4A70-A730-4BE4CA171383}"/>
              </a:ext>
            </a:extLst>
          </p:cNvPr>
          <p:cNvSpPr txBox="1"/>
          <p:nvPr/>
        </p:nvSpPr>
        <p:spPr>
          <a:xfrm>
            <a:off x="302712" y="1108081"/>
            <a:ext cx="11582400" cy="1631216"/>
          </a:xfrm>
          <a:prstGeom prst="rect">
            <a:avLst/>
          </a:prstGeom>
          <a:noFill/>
        </p:spPr>
        <p:txBody>
          <a:bodyPr wrap="square" lIns="91440" tIns="45720" rIns="91440" bIns="45720" rtlCol="0" anchor="t">
            <a:spAutoFit/>
          </a:bodyPr>
          <a:lstStyle/>
          <a:p>
            <a:pPr marL="285750" indent="-285750">
              <a:spcAft>
                <a:spcPts val="1200"/>
              </a:spcAft>
              <a:buFont typeface="Arial"/>
              <a:buChar char="•"/>
            </a:pPr>
            <a:r>
              <a:rPr lang="en-US" dirty="0"/>
              <a:t>Assuming you have adequately established the performance and financial targets you must meet, explain how you will validate the performance of the feedstocks or technology you will demonstrate. </a:t>
            </a:r>
            <a:endParaRPr lang="en-US">
              <a:ea typeface="Calibri"/>
              <a:cs typeface="Calibri"/>
            </a:endParaRPr>
          </a:p>
          <a:p>
            <a:pPr marL="285750" indent="-285750">
              <a:spcAft>
                <a:spcPts val="1200"/>
              </a:spcAft>
              <a:buFont typeface="Arial"/>
              <a:buChar char="•"/>
            </a:pPr>
            <a:r>
              <a:rPr lang="en-US" dirty="0"/>
              <a:t>Identify which technologies you will be validating relative to their performance and cost, how you plan to evaluate the technical performance and quantify the economic and environmental impacts of the materials or technologies you will be demonstrating, and explain whether industry partners are involved in the evaluation</a:t>
            </a:r>
            <a:endParaRPr lang="en-US">
              <a:ea typeface="Calibri"/>
              <a:cs typeface="Calibri"/>
            </a:endParaRPr>
          </a:p>
        </p:txBody>
      </p:sp>
      <p:sp>
        <p:nvSpPr>
          <p:cNvPr id="2" name="Text Placeholder 1">
            <a:extLst>
              <a:ext uri="{FF2B5EF4-FFF2-40B4-BE49-F238E27FC236}">
                <a16:creationId xmlns:a16="http://schemas.microsoft.com/office/drawing/2014/main" id="{4F7D0D55-96B7-4A68-A978-AB017B3D052F}"/>
              </a:ext>
            </a:extLst>
          </p:cNvPr>
          <p:cNvSpPr>
            <a:spLocks noGrp="1"/>
          </p:cNvSpPr>
          <p:nvPr>
            <p:ph type="body" sz="quarter" idx="10"/>
          </p:nvPr>
        </p:nvSpPr>
        <p:spPr>
          <a:xfrm>
            <a:off x="331788" y="128588"/>
            <a:ext cx="11767168" cy="854075"/>
          </a:xfrm>
        </p:spPr>
        <p:txBody>
          <a:bodyPr>
            <a:normAutofit fontScale="92500" lnSpcReduction="20000"/>
          </a:bodyPr>
          <a:lstStyle/>
          <a:p>
            <a:r>
              <a:rPr lang="en-US" dirty="0"/>
              <a:t>Technology Validation</a:t>
            </a:r>
            <a:endParaRPr lang="en-US" i="1" dirty="0"/>
          </a:p>
          <a:p>
            <a:r>
              <a:rPr lang="en-US" i="1" dirty="0"/>
              <a:t>How will you quantify the performance/impacts of your work?</a:t>
            </a:r>
            <a:endParaRPr lang="en-US" i="1">
              <a:ea typeface="Calibri"/>
              <a:cs typeface="Calibri"/>
            </a:endParaRPr>
          </a:p>
        </p:txBody>
      </p:sp>
      <p:sp>
        <p:nvSpPr>
          <p:cNvPr id="6" name="TextBox 5">
            <a:extLst>
              <a:ext uri="{FF2B5EF4-FFF2-40B4-BE49-F238E27FC236}">
                <a16:creationId xmlns:a16="http://schemas.microsoft.com/office/drawing/2014/main" id="{9D3B6CC9-0DF8-4CC1-8D91-14BA8E62DB3E}"/>
              </a:ext>
            </a:extLst>
          </p:cNvPr>
          <p:cNvSpPr txBox="1"/>
          <p:nvPr/>
        </p:nvSpPr>
        <p:spPr>
          <a:xfrm>
            <a:off x="960329" y="6081380"/>
            <a:ext cx="10278263" cy="369332"/>
          </a:xfrm>
          <a:prstGeom prst="rect">
            <a:avLst/>
          </a:prstGeom>
          <a:noFill/>
        </p:spPr>
        <p:txBody>
          <a:bodyPr wrap="none" rtlCol="0">
            <a:spAutoFit/>
          </a:bodyPr>
          <a:lstStyle/>
          <a:p>
            <a:r>
              <a:rPr lang="en-US" dirty="0"/>
              <a:t>Rather than regurgitating what you wrote earlier, use graphics wherever possible to answer these questions.</a:t>
            </a:r>
          </a:p>
        </p:txBody>
      </p:sp>
    </p:spTree>
    <p:extLst>
      <p:ext uri="{BB962C8B-B14F-4D97-AF65-F5344CB8AC3E}">
        <p14:creationId xmlns:p14="http://schemas.microsoft.com/office/powerpoint/2010/main" val="76500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Office Theme">
  <a:themeElements>
    <a:clrScheme name="Custom 1">
      <a:dk1>
        <a:srgbClr val="111111"/>
      </a:dk1>
      <a:lt1>
        <a:srgbClr val="FFFFFF"/>
      </a:lt1>
      <a:dk2>
        <a:srgbClr val="243C82"/>
      </a:dk2>
      <a:lt2>
        <a:srgbClr val="FFFFFF"/>
      </a:lt2>
      <a:accent1>
        <a:srgbClr val="243C82"/>
      </a:accent1>
      <a:accent2>
        <a:srgbClr val="8CC63E"/>
      </a:accent2>
      <a:accent3>
        <a:srgbClr val="00ADEF"/>
      </a:accent3>
      <a:accent4>
        <a:srgbClr val="F29021"/>
      </a:accent4>
      <a:accent5>
        <a:srgbClr val="00A652"/>
      </a:accent5>
      <a:accent6>
        <a:srgbClr val="00AFB3"/>
      </a:accent6>
      <a:hlink>
        <a:srgbClr val="00ADEF"/>
      </a:hlink>
      <a:folHlink>
        <a:srgbClr val="00AD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370170f-faa4-40ac-99a3-7759a6aad259">
      <Terms xmlns="http://schemas.microsoft.com/office/infopath/2007/PartnerControls"/>
    </lcf76f155ced4ddcb4097134ff3c332f>
    <TaxCatchAll xmlns="ea84c35e-12d2-4134-823c-5018d6421370" xsi:nil="true"/>
    <STATUS xmlns="c370170f-faa4-40ac-99a3-7759a6aad25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94FA0DDF60C94FB31D0EAF4B0AED90" ma:contentTypeVersion="20" ma:contentTypeDescription="Create a new document." ma:contentTypeScope="" ma:versionID="9797dc3f138763e0750b42b104b16bf2">
  <xsd:schema xmlns:xsd="http://www.w3.org/2001/XMLSchema" xmlns:xs="http://www.w3.org/2001/XMLSchema" xmlns:p="http://schemas.microsoft.com/office/2006/metadata/properties" xmlns:ns2="c370170f-faa4-40ac-99a3-7759a6aad259" xmlns:ns3="ea84c35e-12d2-4134-823c-5018d6421370" targetNamespace="http://schemas.microsoft.com/office/2006/metadata/properties" ma:root="true" ma:fieldsID="1366319eef94af34c17e4d2079d7cc5e" ns2:_="" ns3:_="">
    <xsd:import namespace="c370170f-faa4-40ac-99a3-7759a6aad259"/>
    <xsd:import namespace="ea84c35e-12d2-4134-823c-5018d64213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70170f-faa4-40ac-99a3-7759a6aad25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197929c-21eb-47fa-921e-49f925360fad" ma:termSetId="09814cd3-568e-fe90-9814-8d621ff8fb84" ma:anchorId="fba54fb3-c3e1-fe81-a776-ca4b69148c4d" ma:open="true" ma:isKeyword="false">
      <xsd:complexType>
        <xsd:sequence>
          <xsd:element ref="pc:Terms" minOccurs="0" maxOccurs="1"/>
        </xsd:sequence>
      </xsd:complexType>
    </xsd:element>
    <xsd:element name="STATUS" ma:index="24" nillable="true" ma:displayName="STATUS" ma:format="Dropdown" ma:internalName="STATUS">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84c35e-12d2-4134-823c-5018d64213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7f450ad-3438-4aef-83db-ffbfaac560e3}" ma:internalName="TaxCatchAll" ma:showField="CatchAllData" ma:web="ea84c35e-12d2-4134-823c-5018d64213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04E68B-F079-44A6-B28E-622E322D08ED}">
  <ds:schemaRefs>
    <ds:schemaRef ds:uri="8605e230-39ef-4861-8b36-4302c084a584"/>
    <ds:schemaRef ds:uri="http://schemas.microsoft.com/office/2006/metadata/properties"/>
    <ds:schemaRef ds:uri="http://purl.org/dc/elements/1.1/"/>
    <ds:schemaRef ds:uri="http://schemas.microsoft.com/office/infopath/2007/PartnerControls"/>
    <ds:schemaRef ds:uri="http://purl.org/dc/terms/"/>
    <ds:schemaRef ds:uri="http://schemas.microsoft.com/office/2006/documentManagement/types"/>
    <ds:schemaRef ds:uri="http://purl.org/dc/dcmitype/"/>
    <ds:schemaRef ds:uri="http://schemas.openxmlformats.org/package/2006/metadata/core-properties"/>
    <ds:schemaRef ds:uri="3cd0feb3-d9bf-422e-82cf-a38ff3a18603"/>
    <ds:schemaRef ds:uri="http://www.w3.org/XML/1998/namespace"/>
  </ds:schemaRefs>
</ds:datastoreItem>
</file>

<file path=customXml/itemProps2.xml><?xml version="1.0" encoding="utf-8"?>
<ds:datastoreItem xmlns:ds="http://schemas.openxmlformats.org/officeDocument/2006/customXml" ds:itemID="{D50E3074-9BCA-4ED6-B6A8-1D1A4EF58632}">
  <ds:schemaRefs>
    <ds:schemaRef ds:uri="http://schemas.microsoft.com/sharepoint/v3/contenttype/forms"/>
  </ds:schemaRefs>
</ds:datastoreItem>
</file>

<file path=customXml/itemProps3.xml><?xml version="1.0" encoding="utf-8"?>
<ds:datastoreItem xmlns:ds="http://schemas.openxmlformats.org/officeDocument/2006/customXml" ds:itemID="{4097F72C-1CC8-4C6C-BD7E-B2C80A73B60C}"/>
</file>

<file path=docProps/app.xml><?xml version="1.0" encoding="utf-8"?>
<Properties xmlns="http://schemas.openxmlformats.org/officeDocument/2006/extended-properties" xmlns:vt="http://schemas.openxmlformats.org/officeDocument/2006/docPropsVTypes">
  <Template/>
  <TotalTime>6096</TotalTime>
  <Words>2897</Words>
  <Application>Microsoft Office PowerPoint</Application>
  <PresentationFormat>Widescreen</PresentationFormat>
  <Paragraphs>279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Slides</vt:lpstr>
      <vt:lpstr>PowerPoint Presentation</vt:lpstr>
    </vt:vector>
  </TitlesOfParts>
  <Company>Applied Research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Magdi Azer</dc:creator>
  <cp:lastModifiedBy>Magdi Azer</cp:lastModifiedBy>
  <cp:revision>378</cp:revision>
  <cp:lastPrinted>2016-08-20T20:48:43Z</cp:lastPrinted>
  <dcterms:created xsi:type="dcterms:W3CDTF">2016-08-20T16:00:43Z</dcterms:created>
  <dcterms:modified xsi:type="dcterms:W3CDTF">2025-12-15T20:48:04Z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0x010100A094FA0DDF60C94FB31D0EAF4B0AED90</vt:lpwstr>
  </property>
  <property fmtid="{D5CDD505-2E9C-101B-9397-08002B2CF9AE}" pid="3" name="MediaServiceImageTags">
    <vt:lpwstr/>
  </property>
</Properties>
</file>